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67" r:id="rId5"/>
    <p:sldId id="259" r:id="rId6"/>
    <p:sldId id="260" r:id="rId7"/>
    <p:sldId id="261" r:id="rId8"/>
    <p:sldId id="262" r:id="rId9"/>
    <p:sldId id="266" r:id="rId10"/>
    <p:sldId id="263" r:id="rId11"/>
    <p:sldId id="268" r:id="rId12"/>
    <p:sldId id="265" r:id="rId13"/>
    <p:sldId id="264"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409" autoAdjust="0"/>
    <p:restoredTop sz="94660"/>
  </p:normalViewPr>
  <p:slideViewPr>
    <p:cSldViewPr>
      <p:cViewPr>
        <p:scale>
          <a:sx n="75" d="100"/>
          <a:sy n="75" d="100"/>
        </p:scale>
        <p:origin x="-1272" y="6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F38304-45C8-47AB-A7DF-9B0FD4E12637}" type="datetimeFigureOut">
              <a:rPr lang="el-GR" smtClean="0"/>
              <a:pPr/>
              <a:t>28/8/2016</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FD8F79-2439-41CB-8387-6F56F917B921}"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69FD8F79-2439-41CB-8387-6F56F917B921}" type="slidenum">
              <a:rPr lang="el-GR" smtClean="0"/>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69FD8F79-2439-41CB-8387-6F56F917B921}" type="slidenum">
              <a:rPr lang="el-GR" smtClean="0"/>
              <a:pPr/>
              <a:t>10</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69FD8F79-2439-41CB-8387-6F56F917B921}" type="slidenum">
              <a:rPr lang="el-GR" smtClean="0"/>
              <a:pPr/>
              <a:t>12</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69FD8F79-2439-41CB-8387-6F56F917B921}" type="slidenum">
              <a:rPr lang="el-GR" smtClean="0"/>
              <a:pPr/>
              <a:t>13</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69FD8F79-2439-41CB-8387-6F56F917B921}" type="slidenum">
              <a:rPr lang="el-GR" smtClean="0"/>
              <a:pPr/>
              <a:t>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69FD8F79-2439-41CB-8387-6F56F917B921}" type="slidenum">
              <a:rPr lang="el-GR" smtClean="0"/>
              <a:pPr/>
              <a:t>3</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69FD8F79-2439-41CB-8387-6F56F917B921}" type="slidenum">
              <a:rPr lang="el-GR" smtClean="0"/>
              <a:pPr/>
              <a:t>4</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69FD8F79-2439-41CB-8387-6F56F917B921}" type="slidenum">
              <a:rPr lang="el-GR" smtClean="0"/>
              <a:pPr/>
              <a:t>5</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69FD8F79-2439-41CB-8387-6F56F917B921}" type="slidenum">
              <a:rPr lang="el-GR" smtClean="0"/>
              <a:pPr/>
              <a:t>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69FD8F79-2439-41CB-8387-6F56F917B921}" type="slidenum">
              <a:rPr lang="el-GR" smtClean="0"/>
              <a:pPr/>
              <a:t>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69FD8F79-2439-41CB-8387-6F56F917B921}" type="slidenum">
              <a:rPr lang="el-GR" smtClean="0"/>
              <a:pPr/>
              <a:t>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69FD8F79-2439-41CB-8387-6F56F917B921}" type="slidenum">
              <a:rPr lang="el-GR" smtClean="0"/>
              <a:pPr/>
              <a:t>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hyperlink" Target="https://el.wikipedia.org/wiki/%CE%92%CF%81%CE%B1%CE%B6%CE%B9%CE%BB%CE%AF%CE%B1" TargetMode="External"/><Relationship Id="rId13" Type="http://schemas.openxmlformats.org/officeDocument/2006/relationships/hyperlink" Target="https://el.wikipedia.org/wiki/%CE%95%CF%85%CF%81%CF%8E%CF%80%CE%B7" TargetMode="External"/><Relationship Id="rId18" Type="http://schemas.openxmlformats.org/officeDocument/2006/relationships/hyperlink" Target="https://el.wikipedia.org/w/index.php?title=%CE%A1%CE%AF%CE%BF_%CE%93%CE%BA%CF%81%CE%AC%CE%BD%CF%84%CE%B5_(%CE%91%CF%81%CE%B3%CE%B5%CE%BD%CF%84%CE%B9%CE%BD%CE%AE)&amp;action=edit&amp;redlink=1" TargetMode="External"/><Relationship Id="rId3" Type="http://schemas.openxmlformats.org/officeDocument/2006/relationships/hyperlink" Target="https://el.wikipedia.org/wiki/%CE%99%CF%83%CF%80%CE%B1%CE%BD%CE%B9%CE%BA%CE%AE_%CE%B3%CE%BB%CF%8E%CF%83%CF%83%CE%B1" TargetMode="External"/><Relationship Id="rId7" Type="http://schemas.openxmlformats.org/officeDocument/2006/relationships/hyperlink" Target="https://el.wikipedia.org/wiki/%CE%9F%CF%85%CF%81%CE%BF%CF%85%CE%B3%CE%BF%CF%85%CE%AC%CE%B7" TargetMode="External"/><Relationship Id="rId12" Type="http://schemas.openxmlformats.org/officeDocument/2006/relationships/hyperlink" Target="https://el.wikipedia.org/wiki/%CE%86%CF%81%CE%B3%CF%85%CF%81%CE%BF%CF%82" TargetMode="External"/><Relationship Id="rId17" Type="http://schemas.openxmlformats.org/officeDocument/2006/relationships/hyperlink" Target="https://el.wikipedia.org/w/index.php?title=%CE%A4%CE%BF%CF%85%CE%BA%CE%BF%CF%85%CE%BC%CE%AC%CE%BD_(%CF%80%CF%8C%CE%BB%CE%B7)&amp;action=edit&amp;redlink=1" TargetMode="External"/><Relationship Id="rId2" Type="http://schemas.openxmlformats.org/officeDocument/2006/relationships/notesSlide" Target="../notesSlides/notesSlide2.xml"/><Relationship Id="rId16" Type="http://schemas.openxmlformats.org/officeDocument/2006/relationships/hyperlink" Target="https://el.wikipedia.org/wiki/%CE%A1%CE%BF%CF%83%CE%AC%CF%81%CE%B9%CE%BF" TargetMode="External"/><Relationship Id="rId1" Type="http://schemas.openxmlformats.org/officeDocument/2006/relationships/slideLayout" Target="../slideLayouts/slideLayout6.xml"/><Relationship Id="rId6" Type="http://schemas.openxmlformats.org/officeDocument/2006/relationships/hyperlink" Target="https://el.wikipedia.org/wiki/%CE%91%CF%84%CE%BB%CE%B1%CE%BD%CF%84%CE%B9%CE%BA%CF%8C%CF%82_%CE%A9%CE%BA%CE%B5%CE%B1%CE%BD%CF%8C%CF%82" TargetMode="External"/><Relationship Id="rId11" Type="http://schemas.openxmlformats.org/officeDocument/2006/relationships/hyperlink" Target="https://el.wikipedia.org/wiki/%CE%A7%CE%B9%CE%BB%CE%AE" TargetMode="External"/><Relationship Id="rId5" Type="http://schemas.openxmlformats.org/officeDocument/2006/relationships/hyperlink" Target="https://el.wikipedia.org/wiki/%CE%86%CE%BD%CE%B4%CE%B5%CE%B9%CF%82" TargetMode="External"/><Relationship Id="rId15" Type="http://schemas.openxmlformats.org/officeDocument/2006/relationships/hyperlink" Target="https://el.wikipedia.org/wiki/%CE%A3%CE%AC%CE%BD%CF%84%CE%B1_%CE%A6%CE%B5_(%CE%91%CF%81%CE%B3%CE%B5%CE%BD%CF%84%CE%B9%CE%BD%CE%AE)" TargetMode="External"/><Relationship Id="rId10" Type="http://schemas.openxmlformats.org/officeDocument/2006/relationships/hyperlink" Target="https://el.wikipedia.org/wiki/%CE%92%CE%BF%CE%BB%CE%B9%CE%B2%CE%AF%CE%B1" TargetMode="External"/><Relationship Id="rId4" Type="http://schemas.openxmlformats.org/officeDocument/2006/relationships/hyperlink" Target="https://el.wikipedia.org/wiki/%CE%9B%CE%B1%CF%84%CE%B9%CE%BD%CE%B9%CE%BA%CE%AE_%CE%91%CE%BC%CE%B5%CF%81%CE%B9%CE%BA%CE%AE" TargetMode="External"/><Relationship Id="rId9" Type="http://schemas.openxmlformats.org/officeDocument/2006/relationships/hyperlink" Target="https://el.wikipedia.org/wiki/%CE%A0%CE%B1%CF%81%CE%B1%CE%B3%CE%BF%CF%85%CE%AC%CE%B7" TargetMode="External"/><Relationship Id="rId14" Type="http://schemas.openxmlformats.org/officeDocument/2006/relationships/hyperlink" Target="https://el.wikipedia.org/wiki/%CE%9C%CF%80%CE%BF%CF%85%CE%AD%CE%BD%CE%BF%CF%82_%CE%86%CE%B9%CF%81%CE%B5%CF%82"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el.wikipedia.org/wiki/%CE%A3%CE%B7%CE%BC%CE%B1%CE%AF%CE%B1_%CF%84%CE%B7%CF%82_%CE%91%CF%81%CE%B3%CE%B5%CE%BD%CF%84%CE%B9%CE%BD%CE%AE%CF%82"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s://el.wikipedia.org/wiki/%CE%9F%CE%BC%CE%BF%CF%83%CF%80%CE%BF%CE%BD%CE%B4%CE%B9%CE%B1%CE%BA%CF%8C_%CE%BA%CF%81%CE%AC%CF%84%CE%BF%CF%82" TargetMode="External"/><Relationship Id="rId13" Type="http://schemas.openxmlformats.org/officeDocument/2006/relationships/hyperlink" Target="https://el.wikipedia.org/w/index.php?title=%CE%93%CE%BA%CE%B1%CE%BC%CF%80%CF%81%CE%B9%CE%AD%CE%BB%CE%B1_%CE%9C%CE%B9%CF%84%CF%83%CE%AD%CF%84%CE%B9&amp;action=edit&amp;redlink=1" TargetMode="External"/><Relationship Id="rId18" Type="http://schemas.openxmlformats.org/officeDocument/2006/relationships/hyperlink" Target="https://el.wikipedia.org/wiki/1816" TargetMode="External"/><Relationship Id="rId26" Type="http://schemas.openxmlformats.org/officeDocument/2006/relationships/hyperlink" Target="https://el.wikipedia.org/wiki/%CE%A0%CE%BB%CE%B7%CE%B8%CF%85%CF%83%CE%BC%CF%8C%CF%82" TargetMode="External"/><Relationship Id="rId3" Type="http://schemas.openxmlformats.org/officeDocument/2006/relationships/hyperlink" Target="https://el.wikipedia.org/wiki/%CE%A0%CF%81%CF%89%CF%84%CE%B5%CF%8D%CE%BF%CF%85%CF%83%CE%B1" TargetMode="External"/><Relationship Id="rId21" Type="http://schemas.openxmlformats.org/officeDocument/2006/relationships/hyperlink" Target="https://el.wikipedia.org/wiki/%CE%9D%CE%B5%CF%81%CF%8C" TargetMode="External"/><Relationship Id="rId7" Type="http://schemas.openxmlformats.org/officeDocument/2006/relationships/hyperlink" Target="https://el.wikipedia.org/wiki/%CE%A0%CE%BF%CE%BB%CE%AF%CF%84%CE%B5%CF%85%CE%BC%CE%B1" TargetMode="External"/><Relationship Id="rId12" Type="http://schemas.openxmlformats.org/officeDocument/2006/relationships/hyperlink" Target="https://el.wikipedia.org/wiki/%CE%9C%CE%B1%CE%BF%CF%85%CF%81%CE%AF%CF%83%CE%B9%CE%BF_%CE%9C%CE%AC%CE%BA%CF%81%CE%B9" TargetMode="External"/><Relationship Id="rId17" Type="http://schemas.openxmlformats.org/officeDocument/2006/relationships/hyperlink" Target="https://el.wikipedia.org/wiki/9_%CE%99%CE%BF%CF%85%CE%BB%CE%AF%CE%BF%CF%85" TargetMode="External"/><Relationship Id="rId25" Type="http://schemas.openxmlformats.org/officeDocument/2006/relationships/hyperlink" Target="https://el.wikipedia.org/wiki/%CE%9A%CE%B1%CF%84%CE%AC%CE%BB%CE%BF%CE%B3%CE%BF%CF%82_%CF%87%CF%89%CF%81%CF%8E%CE%BD_%CE%B1%CE%BD%CE%AC_%CE%AD%CE%BA%CF%84%CE%B1%CF%83%CE%B7" TargetMode="External"/><Relationship Id="rId2" Type="http://schemas.openxmlformats.org/officeDocument/2006/relationships/notesSlide" Target="../notesSlides/notesSlide5.xml"/><Relationship Id="rId16" Type="http://schemas.openxmlformats.org/officeDocument/2006/relationships/hyperlink" Target="https://el.wikipedia.org/wiki/%CE%99%CF%83%CF%80%CE%B1%CE%BD%CE%AF%CE%B1" TargetMode="External"/><Relationship Id="rId20" Type="http://schemas.openxmlformats.org/officeDocument/2006/relationships/hyperlink" Target="https://el.wikipedia.org/wiki/%CE%88%CE%BA%CF%84%CE%B1%CF%83%CE%B7" TargetMode="External"/><Relationship Id="rId29" Type="http://schemas.openxmlformats.org/officeDocument/2006/relationships/hyperlink" Target="https://el.wikipedia.org/wiki/%CE%9A%CE%B1%CF%84%CE%AC%CE%BB%CE%BF%CE%B3%CE%BF%CF%82_%CF%87%CF%89%CF%81%CF%8E%CE%BD_%CE%B1%CE%BD%CE%AC_%CF%80%CE%BB%CE%B7%CE%B8%CF%85%CF%83%CE%BC%CF%8C" TargetMode="External"/><Relationship Id="rId1" Type="http://schemas.openxmlformats.org/officeDocument/2006/relationships/slideLayout" Target="../slideLayouts/slideLayout7.xml"/><Relationship Id="rId6" Type="http://schemas.openxmlformats.org/officeDocument/2006/relationships/hyperlink" Target="https://el.wikipedia.org/wiki/%CE%99%CF%83%CF%80%CE%B1%CE%BD%CE%B9%CE%BA%CE%AE_%CE%B3%CE%BB%CF%8E%CF%83%CF%83%CE%B1" TargetMode="External"/><Relationship Id="rId11" Type="http://schemas.openxmlformats.org/officeDocument/2006/relationships/hyperlink" Target="https://el.wikipedia.org/w/index.php?title=%CE%91%CE%BD%CF%84%CE%B9%CF%80%CF%81%CF%8C%CE%B5%CE%B4%CF%81%CE%BF%CF%82_%CF%84%CE%B7%CF%82_%CE%91%CF%81%CE%B3%CE%B5%CE%BD%CF%84%CE%B9%CE%BD%CE%AE%CF%82&amp;action=edit&amp;redlink=1" TargetMode="External"/><Relationship Id="rId24" Type="http://schemas.openxmlformats.org/officeDocument/2006/relationships/hyperlink" Target="https://el.wikipedia.org/wiki/%CE%A4%CE%B5%CF%84%CF%81%CE%B1%CE%B3%CF%89%CE%BD%CE%B9%CE%BA%CF%8C_%CF%87%CE%B9%CE%BB%CE%B9%CF%8C%CE%BC%CE%B5%CF%84%CF%81%CE%BF" TargetMode="External"/><Relationship Id="rId5" Type="http://schemas.openxmlformats.org/officeDocument/2006/relationships/hyperlink" Target="https://el.wikipedia.org/wiki/%CE%95%CF%80%CE%AF%CF%83%CE%B7%CE%BC%CE%B7_%CE%B3%CE%BB%CF%8E%CF%83%CF%83%CE%B1" TargetMode="External"/><Relationship Id="rId15" Type="http://schemas.openxmlformats.org/officeDocument/2006/relationships/hyperlink" Target="https://el.wikipedia.org/wiki/%CE%A3%CF%8D%CE%BD%CF%84%CE%B1%CE%B3%CE%BC%CE%B1" TargetMode="External"/><Relationship Id="rId23" Type="http://schemas.openxmlformats.org/officeDocument/2006/relationships/hyperlink" Target="https://el.wikipedia.org/wiki/%CE%91%CE%BA%CF%84%CE%AE" TargetMode="External"/><Relationship Id="rId28" Type="http://schemas.openxmlformats.org/officeDocument/2006/relationships/hyperlink" Target="https://el.wikipedia.org/wiki/%CE%91%CF%81%CE%B3%CE%B5%CE%BD%CF%84%CE%B9%CE%BD%CE%AE" TargetMode="External"/><Relationship Id="rId10" Type="http://schemas.openxmlformats.org/officeDocument/2006/relationships/hyperlink" Target="https://el.wikipedia.org/w/index.php?title=%CE%91%CF%81%CF%87%CE%B7%CE%B3%CF%8C%CF%82_%CE%9A%CF%81%CE%AC%CF%84%CE%BF%CF%85%CF%82_%CF%84%CE%B7%CF%82_%CE%91%CF%81%CE%B3%CE%B5%CE%BD%CF%84%CE%B9%CE%BD%CE%AE%CF%82&amp;action=edit&amp;redlink=1" TargetMode="External"/><Relationship Id="rId19" Type="http://schemas.openxmlformats.org/officeDocument/2006/relationships/hyperlink" Target="https://el.wikipedia.org/wiki/1821" TargetMode="External"/><Relationship Id="rId4" Type="http://schemas.openxmlformats.org/officeDocument/2006/relationships/hyperlink" Target="https://el.wikipedia.org/wiki/%CE%9C%CF%80%CE%BF%CF%85%CE%AD%CE%BD%CE%BF%CF%82_%CE%86%CE%B9%CF%81%CE%B5%CF%82" TargetMode="External"/><Relationship Id="rId9" Type="http://schemas.openxmlformats.org/officeDocument/2006/relationships/hyperlink" Target="https://el.wikipedia.org/wiki/%CE%A0%CF%81%CE%BF%CE%B5%CE%B4%CF%81%CE%B9%CE%BA%CE%AE_%CE%94%CE%B7%CE%BC%CE%BF%CE%BA%CF%81%CE%B1%CF%84%CE%AF%CE%B1" TargetMode="External"/><Relationship Id="rId14" Type="http://schemas.openxmlformats.org/officeDocument/2006/relationships/hyperlink" Target="https://el.wikipedia.org/wiki/%CE%91%CE%BD%CE%B5%CE%BE%CE%B1%CF%81%CF%84%CE%B7%CF%83%CE%AF%CE%B1" TargetMode="External"/><Relationship Id="rId22" Type="http://schemas.openxmlformats.org/officeDocument/2006/relationships/hyperlink" Target="https://el.wikipedia.org/wiki/%CE%A3%CF%8D%CE%BD%CE%BF%CF%81%CE%B1" TargetMode="External"/><Relationship Id="rId27" Type="http://schemas.openxmlformats.org/officeDocument/2006/relationships/hyperlink" Target="https://el.wikipedia.org/wiki/%CE%A0%CF%85%CE%BA%CE%BD%CF%8C%CF%84%CE%B7%CF%84%CE%B1_%CF%80%CE%BB%CE%B7%CE%B8%CF%85%CF%83%CE%BC%CE%BF%CF%8D" TargetMode="External"/><Relationship Id="rId30" Type="http://schemas.openxmlformats.org/officeDocument/2006/relationships/hyperlink" Target="https://el.wikipedia.org/wiki/%CE%9A%CE%B1%CF%84%CE%AC%CE%BB%CE%BF%CE%B3%CE%BF%CF%82_%CF%87%CF%89%CF%81%CF%8E%CE%BD_%CE%BA%CE%B1%CF%84%CE%AC_%CF%80%CF%85%CE%BA%CE%BD%CF%8C%CF%84%CE%B7%CF%84%CE%B1_%CF%80%CE%BB%CE%B7%CE%B8%CF%85%CF%83%CE%BC%CE%BF%CF%8D"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l.wikipedia.org/w/index.php?title=%CE%91%CF%81%CF%87%CE%B7%CE%B3%CF%8C%CF%82_%CE%9A%CF%81%CE%AC%CF%84%CE%BF%CF%85%CF%82_%CF%84%CE%B7%CF%82_%CE%91%CF%81%CE%B3%CE%B5%CE%BD%CF%84%CE%B9%CE%BD%CE%AE%CF%82&amp;action=edit&amp;redlink=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hyperlink" Target="https://el.wikipedia.org/wiki/%CE%A7%CE%B9%CE%BF%CE%BD%CF%8C%CF%80%CF%84%CF%89%CF%83%CE%B7" TargetMode="External"/><Relationship Id="rId3" Type="http://schemas.openxmlformats.org/officeDocument/2006/relationships/hyperlink" Target="https://el.wikipedia.org/wiki/%CE%9A%CE%B1%CE%BB%CE%BF%CE%BA%CE%B1%CE%AF%CF%81%CE%B9" TargetMode="External"/><Relationship Id="rId7" Type="http://schemas.openxmlformats.org/officeDocument/2006/relationships/hyperlink" Target="https://el.wikipedia.org/wiki/%CE%A7%CE%B1%CE%BB%CE%AC%CE%B6%CE%B9"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el.wikipedia.org/wiki/%CE%9A%CE%B1%CF%84%CE%B1%CE%B9%CE%B3%CE%AF%CE%B4%CE%B1" TargetMode="External"/><Relationship Id="rId5" Type="http://schemas.openxmlformats.org/officeDocument/2006/relationships/hyperlink" Target="https://el.wikipedia.org/w/index.php?title=%CE%9E%CE%B7%CF%81%CE%B1%CF%83%CE%AF%CE%B1&amp;action=edit&amp;redlink=1" TargetMode="External"/><Relationship Id="rId4" Type="http://schemas.openxmlformats.org/officeDocument/2006/relationships/hyperlink" Target="https://el.wikipedia.org/wiki/%CE%A7%CE%B5%CE%B9%CE%BC%CF%8E%CE%BD%CE%B1%CF%8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audio" Target="file:///C:\Users\marifina\Music\&#925;&#941;&#959;&#962;%20&#966;&#940;&#954;&#949;&#955;&#959;&#962;\Rodrigo%20Le&#227;o%20-%20Lula%20Pena%20-%20Pasi&#243;n%20(4).mp3"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0999"/>
            <a:ext cx="9601200" cy="7239000"/>
          </a:xfrm>
        </p:spPr>
        <p:txBody>
          <a:bodyPr/>
          <a:lstStyle/>
          <a:p>
            <a:r>
              <a:rPr lang="el-GR" dirty="0" smtClean="0">
                <a:solidFill>
                  <a:schemeClr val="tx2">
                    <a:lumMod val="60000"/>
                    <a:lumOff val="40000"/>
                  </a:schemeClr>
                </a:solidFill>
              </a:rPr>
              <a:t>Η ΑΡΓΕΝΤΙΝΗ</a:t>
            </a:r>
            <a:endParaRPr lang="el-GR" dirty="0">
              <a:solidFill>
                <a:schemeClr val="tx2">
                  <a:lumMod val="60000"/>
                  <a:lumOff val="40000"/>
                </a:schemeClr>
              </a:solidFill>
            </a:endParaRPr>
          </a:p>
        </p:txBody>
      </p:sp>
      <p:sp>
        <p:nvSpPr>
          <p:cNvPr id="3" name="Subtitle 2"/>
          <p:cNvSpPr>
            <a:spLocks noGrp="1"/>
          </p:cNvSpPr>
          <p:nvPr>
            <p:ph type="subTitle" idx="1"/>
          </p:nvPr>
        </p:nvSpPr>
        <p:spPr>
          <a:xfrm flipV="1">
            <a:off x="1371600" y="5638799"/>
            <a:ext cx="76200" cy="45719"/>
          </a:xfrm>
        </p:spPr>
        <p:txBody>
          <a:bodyPr>
            <a:normAutofit fontScale="25000" lnSpcReduction="20000"/>
          </a:bodyPr>
          <a:lstStyle/>
          <a:p>
            <a:endParaRPr lang="el-GR"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2971800"/>
            <a:ext cx="45719" cy="646331"/>
          </a:xfrm>
          <a:prstGeom prst="rect">
            <a:avLst/>
          </a:prstGeom>
        </p:spPr>
        <p:txBody>
          <a:bodyPr wrap="square">
            <a:spAutoFit/>
          </a:bodyPr>
          <a:lstStyle/>
          <a:p>
            <a:r>
              <a:rPr lang="el-GR" dirty="0" smtClean="0"/>
              <a:t/>
            </a:r>
            <a:br>
              <a:rPr lang="el-GR" dirty="0" smtClean="0"/>
            </a:br>
            <a:endParaRPr lang="el-GR" dirty="0"/>
          </a:p>
        </p:txBody>
      </p:sp>
      <p:sp>
        <p:nvSpPr>
          <p:cNvPr id="3" name="Rectangle 2"/>
          <p:cNvSpPr/>
          <p:nvPr/>
        </p:nvSpPr>
        <p:spPr>
          <a:xfrm>
            <a:off x="2286000" y="3200400"/>
            <a:ext cx="4572000" cy="646331"/>
          </a:xfrm>
          <a:prstGeom prst="rect">
            <a:avLst/>
          </a:prstGeom>
        </p:spPr>
        <p:txBody>
          <a:bodyPr>
            <a:spAutoFit/>
          </a:bodyPr>
          <a:lstStyle/>
          <a:p>
            <a:r>
              <a:rPr lang="el-GR" dirty="0" smtClean="0"/>
              <a:t/>
            </a:r>
            <a:br>
              <a:rPr lang="el-GR" dirty="0" smtClean="0"/>
            </a:br>
            <a:endParaRPr lang="el-GR" dirty="0"/>
          </a:p>
        </p:txBody>
      </p:sp>
      <p:pic>
        <p:nvPicPr>
          <p:cNvPr id="2050" name="Picture 2" descr="http://www.clickatlife.gr/fu/p/37409/300/10000/0x00000000004f46f8/1/dulce-de-leche.jpg"/>
          <p:cNvPicPr>
            <a:picLocks noChangeAspect="1" noChangeArrowheads="1"/>
          </p:cNvPicPr>
          <p:nvPr/>
        </p:nvPicPr>
        <p:blipFill>
          <a:blip r:embed="rId3" cstate="print"/>
          <a:srcRect/>
          <a:stretch>
            <a:fillRect/>
          </a:stretch>
        </p:blipFill>
        <p:spPr bwMode="auto">
          <a:xfrm>
            <a:off x="0" y="0"/>
            <a:ext cx="2857500" cy="1790701"/>
          </a:xfrm>
          <a:prstGeom prst="rect">
            <a:avLst/>
          </a:prstGeom>
          <a:noFill/>
        </p:spPr>
      </p:pic>
      <p:sp>
        <p:nvSpPr>
          <p:cNvPr id="5" name="Right Arrow 4"/>
          <p:cNvSpPr/>
          <p:nvPr/>
        </p:nvSpPr>
        <p:spPr>
          <a:xfrm>
            <a:off x="3429000" y="838200"/>
            <a:ext cx="838200" cy="609600"/>
          </a:xfrm>
          <a:prstGeom prst="rightArrow">
            <a:avLst/>
          </a:prstGeom>
          <a:solidFill>
            <a:schemeClr val="tx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Rectangle 6"/>
          <p:cNvSpPr/>
          <p:nvPr/>
        </p:nvSpPr>
        <p:spPr>
          <a:xfrm>
            <a:off x="4648200" y="990600"/>
            <a:ext cx="2133600" cy="400110"/>
          </a:xfrm>
          <a:prstGeom prst="rect">
            <a:avLst/>
          </a:prstGeom>
        </p:spPr>
        <p:txBody>
          <a:bodyPr wrap="square">
            <a:spAutoFit/>
          </a:bodyPr>
          <a:lstStyle/>
          <a:p>
            <a:r>
              <a:rPr lang="el-GR" sz="2000" dirty="0" smtClean="0"/>
              <a:t>το dulce de leche</a:t>
            </a:r>
            <a:endParaRPr lang="el-GR" sz="2000" dirty="0"/>
          </a:p>
        </p:txBody>
      </p:sp>
      <p:sp>
        <p:nvSpPr>
          <p:cNvPr id="8" name="Rectangle 7"/>
          <p:cNvSpPr/>
          <p:nvPr/>
        </p:nvSpPr>
        <p:spPr>
          <a:xfrm>
            <a:off x="4343400" y="1447800"/>
            <a:ext cx="2555380" cy="369332"/>
          </a:xfrm>
          <a:prstGeom prst="rect">
            <a:avLst/>
          </a:prstGeom>
        </p:spPr>
        <p:txBody>
          <a:bodyPr wrap="none">
            <a:spAutoFit/>
          </a:bodyPr>
          <a:lstStyle/>
          <a:p>
            <a:r>
              <a:rPr lang="el-GR" dirty="0" smtClean="0"/>
              <a:t>«μαρμελάδα γάλακτος», </a:t>
            </a:r>
            <a:endParaRPr lang="el-GR" dirty="0"/>
          </a:p>
        </p:txBody>
      </p:sp>
      <p:pic>
        <p:nvPicPr>
          <p:cNvPr id="2052" name="Picture 4" descr="http://www.clickatlife.gr/fu/p/37404/300/10000/0x00000000004f46e9/1/empanadas.jpg"/>
          <p:cNvPicPr>
            <a:picLocks noChangeAspect="1" noChangeArrowheads="1"/>
          </p:cNvPicPr>
          <p:nvPr/>
        </p:nvPicPr>
        <p:blipFill>
          <a:blip r:embed="rId4" cstate="print"/>
          <a:srcRect/>
          <a:stretch>
            <a:fillRect/>
          </a:stretch>
        </p:blipFill>
        <p:spPr bwMode="auto">
          <a:xfrm>
            <a:off x="0" y="1905000"/>
            <a:ext cx="2857500" cy="1790701"/>
          </a:xfrm>
          <a:prstGeom prst="rect">
            <a:avLst/>
          </a:prstGeom>
          <a:noFill/>
        </p:spPr>
      </p:pic>
      <p:sp>
        <p:nvSpPr>
          <p:cNvPr id="10" name="Right Arrow 9"/>
          <p:cNvSpPr/>
          <p:nvPr/>
        </p:nvSpPr>
        <p:spPr>
          <a:xfrm>
            <a:off x="3276600" y="2667000"/>
            <a:ext cx="990600" cy="6096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Rectangle 10"/>
          <p:cNvSpPr/>
          <p:nvPr/>
        </p:nvSpPr>
        <p:spPr>
          <a:xfrm>
            <a:off x="4800600" y="2514600"/>
            <a:ext cx="1287532" cy="369332"/>
          </a:xfrm>
          <a:prstGeom prst="rect">
            <a:avLst/>
          </a:prstGeom>
        </p:spPr>
        <p:txBody>
          <a:bodyPr wrap="none">
            <a:spAutoFit/>
          </a:bodyPr>
          <a:lstStyle/>
          <a:p>
            <a:r>
              <a:rPr lang="en-US" b="1" dirty="0" smtClean="0"/>
              <a:t>Empanadas</a:t>
            </a:r>
            <a:endParaRPr lang="el-GR" dirty="0"/>
          </a:p>
        </p:txBody>
      </p:sp>
      <p:sp>
        <p:nvSpPr>
          <p:cNvPr id="12" name="Rectangle 11"/>
          <p:cNvSpPr/>
          <p:nvPr/>
        </p:nvSpPr>
        <p:spPr>
          <a:xfrm>
            <a:off x="4267200" y="2971800"/>
            <a:ext cx="2971800" cy="923330"/>
          </a:xfrm>
          <a:prstGeom prst="rect">
            <a:avLst/>
          </a:prstGeom>
        </p:spPr>
        <p:txBody>
          <a:bodyPr wrap="square">
            <a:spAutoFit/>
          </a:bodyPr>
          <a:lstStyle/>
          <a:p>
            <a:r>
              <a:rPr lang="el-GR" dirty="0" smtClean="0"/>
              <a:t>τηγανητές ή ψητές πίτες με γλυκιά ή αλμυρή γέμιση, ανάλογα με την περιοχή. </a:t>
            </a:r>
            <a:endParaRPr lang="el-GR" dirty="0"/>
          </a:p>
        </p:txBody>
      </p:sp>
      <p:pic>
        <p:nvPicPr>
          <p:cNvPr id="2054" name="Picture 6" descr="http://www.clickatlife.gr/fu/p/37408/300/10000/0x00000000004f46f5/1/carbonada.jpg"/>
          <p:cNvPicPr>
            <a:picLocks noChangeAspect="1" noChangeArrowheads="1"/>
          </p:cNvPicPr>
          <p:nvPr/>
        </p:nvPicPr>
        <p:blipFill>
          <a:blip r:embed="rId5" cstate="print"/>
          <a:srcRect/>
          <a:stretch>
            <a:fillRect/>
          </a:stretch>
        </p:blipFill>
        <p:spPr bwMode="auto">
          <a:xfrm>
            <a:off x="0" y="3886200"/>
            <a:ext cx="2857500" cy="1790701"/>
          </a:xfrm>
          <a:prstGeom prst="rect">
            <a:avLst/>
          </a:prstGeom>
          <a:noFill/>
        </p:spPr>
      </p:pic>
      <p:sp>
        <p:nvSpPr>
          <p:cNvPr id="14" name="Right Arrow 13"/>
          <p:cNvSpPr/>
          <p:nvPr/>
        </p:nvSpPr>
        <p:spPr>
          <a:xfrm>
            <a:off x="3200400" y="4724400"/>
            <a:ext cx="914400" cy="6096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Rectangle 14"/>
          <p:cNvSpPr/>
          <p:nvPr/>
        </p:nvSpPr>
        <p:spPr>
          <a:xfrm>
            <a:off x="4800600" y="4343400"/>
            <a:ext cx="1223412" cy="369332"/>
          </a:xfrm>
          <a:prstGeom prst="rect">
            <a:avLst/>
          </a:prstGeom>
        </p:spPr>
        <p:txBody>
          <a:bodyPr wrap="none">
            <a:spAutoFit/>
          </a:bodyPr>
          <a:lstStyle/>
          <a:p>
            <a:r>
              <a:rPr lang="en-US" b="1" dirty="0" err="1" smtClean="0"/>
              <a:t>Carbonada</a:t>
            </a:r>
            <a:endParaRPr lang="el-GR" dirty="0"/>
          </a:p>
        </p:txBody>
      </p:sp>
      <p:sp>
        <p:nvSpPr>
          <p:cNvPr id="16" name="Rectangle 15"/>
          <p:cNvSpPr/>
          <p:nvPr/>
        </p:nvSpPr>
        <p:spPr>
          <a:xfrm>
            <a:off x="4191000" y="4648201"/>
            <a:ext cx="2895600" cy="2031325"/>
          </a:xfrm>
          <a:prstGeom prst="rect">
            <a:avLst/>
          </a:prstGeom>
        </p:spPr>
        <p:txBody>
          <a:bodyPr wrap="square">
            <a:spAutoFit/>
          </a:bodyPr>
          <a:lstStyle/>
          <a:p>
            <a:r>
              <a:rPr lang="el-GR" dirty="0" smtClean="0"/>
              <a:t>Φτιάχνεται από κρέας, πατάτες (γλυκές και λευκές), καλαμπόκι, καρότα, πιπεριές, μπέικον και στη συνέχεια ολοκληρώνεται με φρούτα, από αποξηραμένα βερίκοκα και σταφίδες </a:t>
            </a:r>
            <a:endParaRPr lang="el-GR" dirty="0"/>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Αποτέλεσμα εικόνας για αργεντινη παραδοσιακες στολε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28" name="AutoShape 4" descr="Αποτέλεσμα εικόνας για αργεντινη παραδοσιακες στολε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 name="4 - Εικόνα" descr="αρχείο λήψης.jpg"/>
          <p:cNvPicPr>
            <a:picLocks noChangeAspect="1"/>
          </p:cNvPicPr>
          <p:nvPr/>
        </p:nvPicPr>
        <p:blipFill>
          <a:blip r:embed="rId2"/>
          <a:stretch>
            <a:fillRect/>
          </a:stretch>
        </p:blipFill>
        <p:spPr>
          <a:xfrm>
            <a:off x="1752600" y="1657006"/>
            <a:ext cx="3895725" cy="5200994"/>
          </a:xfrm>
          <a:prstGeom prst="rect">
            <a:avLst/>
          </a:prstGeom>
        </p:spPr>
      </p:pic>
      <p:sp>
        <p:nvSpPr>
          <p:cNvPr id="6" name="5 - Ορθογώνιο"/>
          <p:cNvSpPr/>
          <p:nvPr/>
        </p:nvSpPr>
        <p:spPr>
          <a:xfrm>
            <a:off x="5334000" y="990601"/>
            <a:ext cx="2743200" cy="4247317"/>
          </a:xfrm>
          <a:prstGeom prst="rect">
            <a:avLst/>
          </a:prstGeom>
          <a:noFill/>
        </p:spPr>
        <p:txBody>
          <a:bodyPr wrap="square" lIns="91440" tIns="45720" rIns="91440" bIns="45720">
            <a:spAutoFit/>
          </a:bodyPr>
          <a:lstStyle/>
          <a:p>
            <a:pPr algn="ctr"/>
            <a:r>
              <a:rPr lang="el-G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Οι </a:t>
            </a:r>
            <a:r>
              <a:rPr lang="el-G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παραδοσιακές στολές</a:t>
            </a:r>
            <a:endParaRPr lang="el-G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endParaRPr lang="el-GR"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a:t>
            </a:r>
            <a:r>
              <a:rPr lang="el-GR" dirty="0" smtClean="0"/>
              <a:t>ξιοθέατα</a:t>
            </a:r>
            <a:endParaRPr lang="el-GR" dirty="0"/>
          </a:p>
        </p:txBody>
      </p:sp>
      <p:sp>
        <p:nvSpPr>
          <p:cNvPr id="3" name="Down Arrow 2"/>
          <p:cNvSpPr/>
          <p:nvPr/>
        </p:nvSpPr>
        <p:spPr>
          <a:xfrm>
            <a:off x="3429000" y="2438400"/>
            <a:ext cx="2362200" cy="2819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p:plu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thepaper.gr/wp-content/uploads/2014/12/disneyland-california.jpg"/>
          <p:cNvPicPr>
            <a:picLocks noChangeAspect="1" noChangeArrowheads="1"/>
          </p:cNvPicPr>
          <p:nvPr/>
        </p:nvPicPr>
        <p:blipFill>
          <a:blip r:embed="rId3" cstate="print"/>
          <a:srcRect/>
          <a:stretch>
            <a:fillRect/>
          </a:stretch>
        </p:blipFill>
        <p:spPr bwMode="auto">
          <a:xfrm>
            <a:off x="4756180" y="0"/>
            <a:ext cx="4387820" cy="2743200"/>
          </a:xfrm>
          <a:prstGeom prst="rect">
            <a:avLst/>
          </a:prstGeom>
          <a:noFill/>
        </p:spPr>
      </p:pic>
      <p:pic>
        <p:nvPicPr>
          <p:cNvPr id="31748" name="Picture 4" descr="http://farm3.staticflickr.com/2894/9325056041_729db7687a_c.jpg"/>
          <p:cNvPicPr>
            <a:picLocks noChangeAspect="1" noChangeArrowheads="1"/>
          </p:cNvPicPr>
          <p:nvPr/>
        </p:nvPicPr>
        <p:blipFill>
          <a:blip r:embed="rId4" cstate="print"/>
          <a:srcRect/>
          <a:stretch>
            <a:fillRect/>
          </a:stretch>
        </p:blipFill>
        <p:spPr bwMode="auto">
          <a:xfrm>
            <a:off x="0" y="0"/>
            <a:ext cx="4712246" cy="2743200"/>
          </a:xfrm>
          <a:prstGeom prst="rect">
            <a:avLst/>
          </a:prstGeom>
          <a:noFill/>
        </p:spPr>
      </p:pic>
      <p:pic>
        <p:nvPicPr>
          <p:cNvPr id="31750" name="Picture 6" descr="http://content-mcdn.ethnos.gr/filesystem/images/20131014/low/pegasus_LARGE_t_243961_54260068.JPG"/>
          <p:cNvPicPr>
            <a:picLocks noChangeAspect="1" noChangeArrowheads="1"/>
          </p:cNvPicPr>
          <p:nvPr/>
        </p:nvPicPr>
        <p:blipFill>
          <a:blip r:embed="rId5" cstate="print"/>
          <a:srcRect/>
          <a:stretch>
            <a:fillRect/>
          </a:stretch>
        </p:blipFill>
        <p:spPr bwMode="auto">
          <a:xfrm>
            <a:off x="4636793" y="2819400"/>
            <a:ext cx="4507207" cy="3048000"/>
          </a:xfrm>
          <a:prstGeom prst="rect">
            <a:avLst/>
          </a:prstGeom>
          <a:noFill/>
        </p:spPr>
      </p:pic>
      <p:pic>
        <p:nvPicPr>
          <p:cNvPr id="31752" name="Picture 8" descr="http://www.belvi.rs/images/galerije/daleke-destinacije/brazil-argentina/brazil-argentina-paragvaj-urugvaj-02.jpg"/>
          <p:cNvPicPr>
            <a:picLocks noChangeAspect="1" noChangeArrowheads="1"/>
          </p:cNvPicPr>
          <p:nvPr/>
        </p:nvPicPr>
        <p:blipFill>
          <a:blip r:embed="rId6" cstate="print"/>
          <a:srcRect/>
          <a:stretch>
            <a:fillRect/>
          </a:stretch>
        </p:blipFill>
        <p:spPr bwMode="auto">
          <a:xfrm>
            <a:off x="0" y="2895600"/>
            <a:ext cx="4419600" cy="2984765"/>
          </a:xfrm>
          <a:prstGeom prst="rect">
            <a:avLst/>
          </a:prstGeom>
          <a:noFill/>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202362"/>
          </a:xfrm>
          <a:solidFill>
            <a:schemeClr val="tx2">
              <a:lumMod val="40000"/>
              <a:lumOff val="60000"/>
            </a:schemeClr>
          </a:solidFill>
        </p:spPr>
        <p:txBody>
          <a:bodyPr/>
          <a:lstStyle/>
          <a:p>
            <a:r>
              <a:rPr lang="el-GR" dirty="0" smtClean="0"/>
              <a:t>ΜΑΡΙΦΙΝΑ ΠΑΝΑΓΙΩΤΙΔΟΥ</a:t>
            </a: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l-GR" sz="2400" dirty="0" smtClean="0"/>
              <a:t>Η </a:t>
            </a:r>
            <a:r>
              <a:rPr lang="el-GR" sz="2400" b="1" dirty="0" smtClean="0"/>
              <a:t>Δημοκρατία της Αργεντινής</a:t>
            </a:r>
            <a:r>
              <a:rPr lang="el-GR" sz="2400" dirty="0" smtClean="0"/>
              <a:t>, ή συνηθέστερα </a:t>
            </a:r>
            <a:r>
              <a:rPr lang="el-GR" sz="2400" b="1" dirty="0" smtClean="0"/>
              <a:t>Αργεντινή</a:t>
            </a:r>
            <a:r>
              <a:rPr lang="el-GR" sz="2400" dirty="0" smtClean="0"/>
              <a:t>, είναι μια </a:t>
            </a:r>
            <a:r>
              <a:rPr lang="el-GR" sz="2400" dirty="0" smtClean="0">
                <a:hlinkClick r:id="rId3" tooltip="Ισπανική γλώσσα"/>
              </a:rPr>
              <a:t>ισπανόφωνη</a:t>
            </a:r>
            <a:r>
              <a:rPr lang="el-GR" sz="2400" dirty="0" smtClean="0"/>
              <a:t> χώρα στο νότιο τμήμα της </a:t>
            </a:r>
            <a:r>
              <a:rPr lang="el-GR" sz="2400" dirty="0" smtClean="0">
                <a:hlinkClick r:id="rId4" tooltip="Λατινική Αμερική"/>
              </a:rPr>
              <a:t>Λατινικής Αμερικής</a:t>
            </a:r>
            <a:r>
              <a:rPr lang="el-GR" sz="2400" dirty="0" smtClean="0"/>
              <a:t>, μεταξύ των </a:t>
            </a:r>
            <a:r>
              <a:rPr lang="el-GR" sz="2400" dirty="0" smtClean="0">
                <a:hlinkClick r:id="rId5" tooltip="Άνδεις"/>
              </a:rPr>
              <a:t>Άνδεων</a:t>
            </a:r>
            <a:r>
              <a:rPr lang="el-GR" sz="2400" dirty="0" smtClean="0"/>
              <a:t> και του νότιου </a:t>
            </a:r>
            <a:r>
              <a:rPr lang="el-GR" sz="2400" dirty="0" smtClean="0">
                <a:hlinkClick r:id="rId6" tooltip="Ατλαντικός Ωκεανός"/>
              </a:rPr>
              <a:t>Ατλαντικού Ωκεανού</a:t>
            </a:r>
            <a:r>
              <a:rPr lang="el-GR" sz="2400" dirty="0" smtClean="0"/>
              <a:t>. Είναι η δεύτερη σε μεγαλύτερη έκταση χώρα της Λατινικής Αμερικής μετά τη Βραζιλία. Συνορεύει με τις </a:t>
            </a:r>
            <a:r>
              <a:rPr lang="el-GR" sz="2400" dirty="0" smtClean="0">
                <a:hlinkClick r:id="rId7" tooltip="Ουρουγουάη"/>
              </a:rPr>
              <a:t>Ουρουγουάη</a:t>
            </a:r>
            <a:r>
              <a:rPr lang="el-GR" sz="2400" dirty="0" smtClean="0"/>
              <a:t>, </a:t>
            </a:r>
            <a:r>
              <a:rPr lang="el-GR" sz="2400" dirty="0" smtClean="0">
                <a:hlinkClick r:id="rId8" tooltip="Βραζιλία"/>
              </a:rPr>
              <a:t>Βραζιλία</a:t>
            </a:r>
            <a:r>
              <a:rPr lang="el-GR" sz="2400" dirty="0" smtClean="0"/>
              <a:t>, </a:t>
            </a:r>
            <a:r>
              <a:rPr lang="el-GR" sz="2400" dirty="0" smtClean="0">
                <a:hlinkClick r:id="rId9" tooltip="Παραγουάη"/>
              </a:rPr>
              <a:t>Παραγουάη</a:t>
            </a:r>
            <a:r>
              <a:rPr lang="el-GR" sz="2400" dirty="0" smtClean="0"/>
              <a:t>,</a:t>
            </a:r>
            <a:r>
              <a:rPr lang="el-GR" sz="2400" dirty="0" smtClean="0">
                <a:hlinkClick r:id="rId10" tooltip="Βολιβία"/>
              </a:rPr>
              <a:t>Βολιβία</a:t>
            </a:r>
            <a:r>
              <a:rPr lang="el-GR" sz="2400" dirty="0" smtClean="0"/>
              <a:t> και </a:t>
            </a:r>
            <a:r>
              <a:rPr lang="el-GR" sz="2400" dirty="0" smtClean="0">
                <a:hlinkClick r:id="rId11" tooltip="Χιλή"/>
              </a:rPr>
              <a:t>Χιλή</a:t>
            </a:r>
            <a:r>
              <a:rPr lang="el-GR" sz="2400" dirty="0" smtClean="0"/>
              <a:t>. Πήρε την ονομασία της από το «αργέντουμ» (</a:t>
            </a:r>
            <a:r>
              <a:rPr lang="el-GR" sz="2400" dirty="0" smtClean="0">
                <a:hlinkClick r:id="rId12" tooltip="Άργυρος"/>
              </a:rPr>
              <a:t>άργυρος</a:t>
            </a:r>
            <a:r>
              <a:rPr lang="el-GR" sz="2400" dirty="0" smtClean="0"/>
              <a:t>), ένα πολύτιμο μέταλλο το οποίο προμηθεύονταν οι πρώτες </a:t>
            </a:r>
            <a:r>
              <a:rPr lang="el-GR" sz="2400" dirty="0" smtClean="0">
                <a:hlinkClick r:id="rId13" tooltip="Ευρώπη"/>
              </a:rPr>
              <a:t>ευρωπαϊκές</a:t>
            </a:r>
            <a:r>
              <a:rPr lang="el-GR" sz="2400" dirty="0" smtClean="0"/>
              <a:t> αποικίες στην περιοχή. Πρωτεύουσα της χώρας είναι το </a:t>
            </a:r>
            <a:r>
              <a:rPr lang="el-GR" sz="2400" dirty="0" smtClean="0">
                <a:hlinkClick r:id="rId14" tooltip="Μπουένος Άιρες"/>
              </a:rPr>
              <a:t>Μπουένος Άιρες</a:t>
            </a:r>
            <a:r>
              <a:rPr lang="el-GR" sz="2400" dirty="0" smtClean="0"/>
              <a:t>, το οποίο βρίσκεται στο ανατολικό τμήμα της χώρας και είναι ένα από τα μεγαλύτερα λιμάνια του Ατλαντικού Ωκεανού. Άλλες σημαντικές πόλεις είναι οι </a:t>
            </a:r>
            <a:r>
              <a:rPr lang="el-GR" sz="2400" dirty="0" smtClean="0">
                <a:hlinkClick r:id="rId15" tooltip="Σάντα Φε (Αργεντινή)"/>
              </a:rPr>
              <a:t>Σάντα Φε</a:t>
            </a:r>
            <a:r>
              <a:rPr lang="el-GR" sz="2400" dirty="0" smtClean="0"/>
              <a:t> και </a:t>
            </a:r>
            <a:r>
              <a:rPr lang="el-GR" sz="2400" dirty="0" smtClean="0">
                <a:hlinkClick r:id="rId16" tooltip="Ροσάριο"/>
              </a:rPr>
              <a:t>Ροσάριο</a:t>
            </a:r>
            <a:r>
              <a:rPr lang="el-GR" sz="2400" dirty="0" smtClean="0"/>
              <a:t> στο κεντρικό τμήμα της χώρας, </a:t>
            </a:r>
            <a:r>
              <a:rPr lang="el-GR" sz="2400" dirty="0" smtClean="0">
                <a:hlinkClick r:id="rId17" tooltip="Τουκουμάν (πόλη) (δεν έχει γραφτεί ακόμα)"/>
              </a:rPr>
              <a:t>Τουκουμάν</a:t>
            </a:r>
            <a:r>
              <a:rPr lang="el-GR" sz="2400" dirty="0" smtClean="0"/>
              <a:t> στο βόρειο και </a:t>
            </a:r>
            <a:r>
              <a:rPr lang="el-GR" sz="2400" dirty="0" smtClean="0">
                <a:hlinkClick r:id="rId18" tooltip="Ρίο Γκράντε (Αργεντινή) (δεν έχει γραφτεί ακόμα)"/>
              </a:rPr>
              <a:t>Ρίο Γκράντε</a:t>
            </a:r>
            <a:r>
              <a:rPr lang="el-GR" sz="2400" dirty="0" smtClean="0"/>
              <a:t> στο νότιο.</a:t>
            </a:r>
            <a:br>
              <a:rPr lang="el-GR" sz="2400" dirty="0" smtClean="0"/>
            </a:br>
            <a:r>
              <a:rPr lang="el-GR" sz="2400" dirty="0" smtClean="0"/>
              <a:t/>
            </a:r>
            <a:br>
              <a:rPr lang="el-GR" sz="2400" dirty="0" smtClean="0"/>
            </a:br>
            <a:endParaRPr lang="el-GR" sz="2400" dirty="0"/>
          </a:p>
        </p:txBody>
      </p:sp>
      <p:sp>
        <p:nvSpPr>
          <p:cNvPr id="4" name="Chevron 3"/>
          <p:cNvSpPr/>
          <p:nvPr/>
        </p:nvSpPr>
        <p:spPr>
          <a:xfrm>
            <a:off x="3505200" y="2362200"/>
            <a:ext cx="45719" cy="4571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cSld>
  <p:clrMapOvr>
    <a:masterClrMapping/>
  </p:clrMapOvr>
  <p:transition>
    <p:pull dir="l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0"/>
            <a:ext cx="2819400" cy="990600"/>
          </a:xfrm>
        </p:spPr>
        <p:txBody>
          <a:bodyPr>
            <a:normAutofit fontScale="90000"/>
          </a:bodyPr>
          <a:lstStyle/>
          <a:p>
            <a:r>
              <a:rPr lang="el-GR" dirty="0" smtClean="0"/>
              <a:t/>
            </a:r>
            <a:br>
              <a:rPr lang="el-GR" dirty="0" smtClean="0"/>
            </a:br>
            <a:r>
              <a:rPr lang="el-GR" dirty="0" smtClean="0">
                <a:hlinkClick r:id="rId3" tooltip="Σημαία της Αργεντινής"/>
              </a:rPr>
              <a:t>Σημαία</a:t>
            </a:r>
            <a:endParaRPr lang="el-GR" dirty="0"/>
          </a:p>
        </p:txBody>
      </p:sp>
      <p:pic>
        <p:nvPicPr>
          <p:cNvPr id="6" name="Picture 5" descr="125px-Flag_of_Argentina.svg.png"/>
          <p:cNvPicPr>
            <a:picLocks noChangeAspect="1"/>
          </p:cNvPicPr>
          <p:nvPr/>
        </p:nvPicPr>
        <p:blipFill>
          <a:blip r:embed="rId4" cstate="print"/>
          <a:stretch>
            <a:fillRect/>
          </a:stretch>
        </p:blipFill>
        <p:spPr>
          <a:xfrm>
            <a:off x="1981200" y="1600200"/>
            <a:ext cx="4478437" cy="3200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hee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362200" y="457200"/>
            <a:ext cx="1066800" cy="492443"/>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3200" b="0" i="0" u="none" strike="noStrike" cap="none" normalizeH="0" baseline="0" dirty="0" smtClean="0">
                <a:ln>
                  <a:noFill/>
                </a:ln>
                <a:solidFill>
                  <a:srgbClr val="212121"/>
                </a:solidFill>
                <a:effectLst/>
                <a:latin typeface="inherit"/>
                <a:cs typeface="Arial" pitchFamily="34" charset="0"/>
              </a:rPr>
              <a:t>¡Hola</a:t>
            </a:r>
            <a:r>
              <a:rPr kumimoji="0" lang="es-ES" sz="3200" b="0" i="0" u="none" strike="noStrike" cap="none" normalizeH="0" baseline="0" dirty="0" smtClean="0">
                <a:ln>
                  <a:noFill/>
                </a:ln>
                <a:solidFill>
                  <a:schemeClr val="tx1"/>
                </a:solidFill>
                <a:effectLst/>
                <a:latin typeface="Arial" pitchFamily="34" charset="0"/>
                <a:cs typeface="Arial" pitchFamily="34" charset="0"/>
              </a:rPr>
              <a:t> </a:t>
            </a:r>
          </a:p>
        </p:txBody>
      </p:sp>
      <p:sp>
        <p:nvSpPr>
          <p:cNvPr id="3" name="Rectangle 2"/>
          <p:cNvSpPr/>
          <p:nvPr/>
        </p:nvSpPr>
        <p:spPr>
          <a:xfrm>
            <a:off x="0" y="152400"/>
            <a:ext cx="1371600" cy="707886"/>
          </a:xfrm>
          <a:prstGeom prst="rect">
            <a:avLst/>
          </a:prstGeom>
        </p:spPr>
        <p:txBody>
          <a:bodyPr wrap="square">
            <a:spAutoFit/>
          </a:bodyPr>
          <a:lstStyle/>
          <a:p>
            <a:r>
              <a:rPr lang="el-GR" sz="4000" dirty="0" smtClean="0"/>
              <a:t>γεια</a:t>
            </a:r>
            <a:endParaRPr lang="el-GR" sz="4000" dirty="0"/>
          </a:p>
        </p:txBody>
      </p:sp>
      <p:sp>
        <p:nvSpPr>
          <p:cNvPr id="4" name="Down Arrow 3"/>
          <p:cNvSpPr/>
          <p:nvPr/>
        </p:nvSpPr>
        <p:spPr>
          <a:xfrm>
            <a:off x="1295400" y="533400"/>
            <a:ext cx="45719" cy="457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ight Arrow 4"/>
          <p:cNvSpPr/>
          <p:nvPr/>
        </p:nvSpPr>
        <p:spPr>
          <a:xfrm>
            <a:off x="1143000" y="304800"/>
            <a:ext cx="11430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Rectangle 5"/>
          <p:cNvSpPr/>
          <p:nvPr/>
        </p:nvSpPr>
        <p:spPr>
          <a:xfrm>
            <a:off x="0" y="1066800"/>
            <a:ext cx="2275751" cy="707886"/>
          </a:xfrm>
          <a:prstGeom prst="rect">
            <a:avLst/>
          </a:prstGeom>
        </p:spPr>
        <p:txBody>
          <a:bodyPr wrap="none">
            <a:spAutoFit/>
          </a:bodyPr>
          <a:lstStyle/>
          <a:p>
            <a:r>
              <a:rPr lang="el-GR" sz="4000" dirty="0" smtClean="0"/>
              <a:t>καλημερα</a:t>
            </a:r>
            <a:endParaRPr lang="el-GR" sz="4000" dirty="0"/>
          </a:p>
        </p:txBody>
      </p:sp>
      <p:sp>
        <p:nvSpPr>
          <p:cNvPr id="7" name="Right Arrow 6"/>
          <p:cNvSpPr/>
          <p:nvPr/>
        </p:nvSpPr>
        <p:spPr>
          <a:xfrm>
            <a:off x="2286000" y="1143000"/>
            <a:ext cx="17526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50" name="Rectangle 2"/>
          <p:cNvSpPr>
            <a:spLocks noChangeArrowheads="1"/>
          </p:cNvSpPr>
          <p:nvPr/>
        </p:nvSpPr>
        <p:spPr bwMode="auto">
          <a:xfrm>
            <a:off x="4114800" y="1219200"/>
            <a:ext cx="3124200" cy="615553"/>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4000" b="0" i="0" u="none" strike="noStrike" cap="none" normalizeH="0" baseline="0" dirty="0" smtClean="0">
                <a:ln>
                  <a:noFill/>
                </a:ln>
                <a:solidFill>
                  <a:srgbClr val="212121"/>
                </a:solidFill>
                <a:effectLst/>
                <a:latin typeface="inherit"/>
                <a:cs typeface="Arial" pitchFamily="34" charset="0"/>
              </a:rPr>
              <a:t>¡buenos días</a:t>
            </a:r>
            <a:r>
              <a:rPr kumimoji="0" lang="es-ES" sz="4000" b="0" i="0" u="none" strike="noStrike" cap="none" normalizeH="0" baseline="0" dirty="0" smtClean="0">
                <a:ln>
                  <a:noFill/>
                </a:ln>
                <a:solidFill>
                  <a:schemeClr val="tx1"/>
                </a:solidFill>
                <a:effectLst/>
                <a:latin typeface="Arial" pitchFamily="34" charset="0"/>
                <a:cs typeface="Arial" pitchFamily="34" charset="0"/>
              </a:rPr>
              <a:t> </a:t>
            </a:r>
          </a:p>
        </p:txBody>
      </p:sp>
      <p:sp>
        <p:nvSpPr>
          <p:cNvPr id="9" name="Rectangle 8"/>
          <p:cNvSpPr/>
          <p:nvPr/>
        </p:nvSpPr>
        <p:spPr>
          <a:xfrm>
            <a:off x="152400" y="1981200"/>
            <a:ext cx="2209800" cy="646331"/>
          </a:xfrm>
          <a:prstGeom prst="rect">
            <a:avLst/>
          </a:prstGeom>
        </p:spPr>
        <p:txBody>
          <a:bodyPr wrap="square">
            <a:spAutoFit/>
          </a:bodyPr>
          <a:lstStyle/>
          <a:p>
            <a:r>
              <a:rPr lang="el-GR" sz="3600" dirty="0" smtClean="0"/>
              <a:t>καληνυχτα</a:t>
            </a:r>
            <a:endParaRPr lang="el-GR" sz="3600" dirty="0"/>
          </a:p>
        </p:txBody>
      </p:sp>
      <p:sp>
        <p:nvSpPr>
          <p:cNvPr id="10" name="Right Arrow 9"/>
          <p:cNvSpPr/>
          <p:nvPr/>
        </p:nvSpPr>
        <p:spPr>
          <a:xfrm>
            <a:off x="2514600" y="2057400"/>
            <a:ext cx="16002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Rectangle 10"/>
          <p:cNvSpPr/>
          <p:nvPr/>
        </p:nvSpPr>
        <p:spPr>
          <a:xfrm>
            <a:off x="4267200" y="1676400"/>
            <a:ext cx="1905000" cy="1938992"/>
          </a:xfrm>
          <a:prstGeom prst="rect">
            <a:avLst/>
          </a:prstGeom>
        </p:spPr>
        <p:txBody>
          <a:bodyPr wrap="square">
            <a:spAutoFit/>
          </a:bodyPr>
          <a:lstStyle/>
          <a:p>
            <a:r>
              <a:rPr lang="en-US" sz="4000" dirty="0" smtClean="0"/>
              <a:t/>
            </a:r>
            <a:br>
              <a:rPr lang="en-US" sz="4000" dirty="0" smtClean="0"/>
            </a:br>
            <a:r>
              <a:rPr lang="en-US" sz="4000" dirty="0" err="1" smtClean="0"/>
              <a:t>buenas</a:t>
            </a:r>
            <a:r>
              <a:rPr lang="en-US" sz="4000" dirty="0" smtClean="0"/>
              <a:t> </a:t>
            </a:r>
            <a:r>
              <a:rPr lang="en-US" sz="4000" dirty="0" err="1" smtClean="0"/>
              <a:t>noches</a:t>
            </a:r>
            <a:endParaRPr lang="el-GR" sz="4000" dirty="0"/>
          </a:p>
        </p:txBody>
      </p:sp>
      <p:sp>
        <p:nvSpPr>
          <p:cNvPr id="12" name="Rectangle 11"/>
          <p:cNvSpPr/>
          <p:nvPr/>
        </p:nvSpPr>
        <p:spPr>
          <a:xfrm>
            <a:off x="304800" y="2895600"/>
            <a:ext cx="2703369" cy="707886"/>
          </a:xfrm>
          <a:prstGeom prst="rect">
            <a:avLst/>
          </a:prstGeom>
        </p:spPr>
        <p:txBody>
          <a:bodyPr wrap="none">
            <a:spAutoFit/>
          </a:bodyPr>
          <a:lstStyle/>
          <a:p>
            <a:r>
              <a:rPr lang="el-GR" sz="4000" dirty="0" smtClean="0"/>
              <a:t>πως σε λενε</a:t>
            </a:r>
            <a:endParaRPr lang="el-GR" sz="4000" dirty="0"/>
          </a:p>
        </p:txBody>
      </p:sp>
      <p:sp>
        <p:nvSpPr>
          <p:cNvPr id="18" name="Right Arrow 17"/>
          <p:cNvSpPr/>
          <p:nvPr/>
        </p:nvSpPr>
        <p:spPr>
          <a:xfrm>
            <a:off x="2971800" y="3352800"/>
            <a:ext cx="838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Rectangle 18"/>
          <p:cNvSpPr/>
          <p:nvPr/>
        </p:nvSpPr>
        <p:spPr>
          <a:xfrm>
            <a:off x="4038600" y="3048000"/>
            <a:ext cx="4572000" cy="1323439"/>
          </a:xfrm>
          <a:prstGeom prst="rect">
            <a:avLst/>
          </a:prstGeom>
        </p:spPr>
        <p:txBody>
          <a:bodyPr>
            <a:spAutoFit/>
          </a:bodyPr>
          <a:lstStyle/>
          <a:p>
            <a:r>
              <a:rPr lang="en-US" sz="4000" dirty="0" smtClean="0"/>
              <a:t/>
            </a:r>
            <a:br>
              <a:rPr lang="en-US" sz="4000" dirty="0" smtClean="0"/>
            </a:br>
            <a:r>
              <a:rPr lang="en-US" sz="4000" dirty="0" smtClean="0"/>
              <a:t>¿</a:t>
            </a:r>
            <a:r>
              <a:rPr lang="en-US" sz="4000" dirty="0" err="1" smtClean="0"/>
              <a:t>Cuál</a:t>
            </a:r>
            <a:r>
              <a:rPr lang="en-US" sz="4000" dirty="0" smtClean="0"/>
              <a:t> </a:t>
            </a:r>
            <a:r>
              <a:rPr lang="en-US" sz="4000" dirty="0" err="1" smtClean="0"/>
              <a:t>es</a:t>
            </a:r>
            <a:r>
              <a:rPr lang="en-US" sz="4000" dirty="0" smtClean="0"/>
              <a:t> </a:t>
            </a:r>
            <a:r>
              <a:rPr lang="en-US" sz="4000" dirty="0" err="1" smtClean="0"/>
              <a:t>su</a:t>
            </a:r>
            <a:r>
              <a:rPr lang="en-US" sz="4000" dirty="0" smtClean="0"/>
              <a:t> </a:t>
            </a:r>
            <a:r>
              <a:rPr lang="en-US" sz="4000" dirty="0" err="1" smtClean="0"/>
              <a:t>nombre</a:t>
            </a:r>
            <a:endParaRPr lang="el-GR" sz="4000" dirty="0"/>
          </a:p>
        </p:txBody>
      </p:sp>
      <p:sp>
        <p:nvSpPr>
          <p:cNvPr id="20" name="Rectangle 19"/>
          <p:cNvSpPr/>
          <p:nvPr/>
        </p:nvSpPr>
        <p:spPr>
          <a:xfrm>
            <a:off x="457200" y="4038600"/>
            <a:ext cx="1524000" cy="707886"/>
          </a:xfrm>
          <a:prstGeom prst="rect">
            <a:avLst/>
          </a:prstGeom>
        </p:spPr>
        <p:txBody>
          <a:bodyPr wrap="square">
            <a:spAutoFit/>
          </a:bodyPr>
          <a:lstStyle/>
          <a:p>
            <a:r>
              <a:rPr lang="el-GR" sz="4000" dirty="0" smtClean="0"/>
              <a:t>φιλια</a:t>
            </a:r>
            <a:endParaRPr lang="el-GR" sz="4000" dirty="0"/>
          </a:p>
        </p:txBody>
      </p:sp>
      <p:sp>
        <p:nvSpPr>
          <p:cNvPr id="21" name="Right Arrow 20"/>
          <p:cNvSpPr/>
          <p:nvPr/>
        </p:nvSpPr>
        <p:spPr>
          <a:xfrm>
            <a:off x="2286000" y="4267200"/>
            <a:ext cx="914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Rectangle 21"/>
          <p:cNvSpPr/>
          <p:nvPr/>
        </p:nvSpPr>
        <p:spPr>
          <a:xfrm>
            <a:off x="3429000" y="3581400"/>
            <a:ext cx="4572000" cy="1323439"/>
          </a:xfrm>
          <a:prstGeom prst="rect">
            <a:avLst/>
          </a:prstGeom>
        </p:spPr>
        <p:txBody>
          <a:bodyPr>
            <a:spAutoFit/>
          </a:bodyPr>
          <a:lstStyle/>
          <a:p>
            <a:r>
              <a:rPr lang="en-US" sz="4000" dirty="0" smtClean="0"/>
              <a:t/>
            </a:r>
            <a:br>
              <a:rPr lang="en-US" sz="4000" dirty="0" smtClean="0"/>
            </a:br>
            <a:r>
              <a:rPr lang="en-US" sz="4000" dirty="0" err="1" smtClean="0"/>
              <a:t>amistad</a:t>
            </a:r>
            <a:endParaRPr lang="el-GR" sz="4000" dirty="0"/>
          </a:p>
        </p:txBody>
      </p:sp>
      <p:sp>
        <p:nvSpPr>
          <p:cNvPr id="23" name="Rectangle 22"/>
          <p:cNvSpPr/>
          <p:nvPr/>
        </p:nvSpPr>
        <p:spPr>
          <a:xfrm>
            <a:off x="533400" y="4876800"/>
            <a:ext cx="3137814" cy="707886"/>
          </a:xfrm>
          <a:prstGeom prst="rect">
            <a:avLst/>
          </a:prstGeom>
        </p:spPr>
        <p:txBody>
          <a:bodyPr wrap="square">
            <a:spAutoFit/>
          </a:bodyPr>
          <a:lstStyle/>
          <a:p>
            <a:r>
              <a:rPr lang="el-GR" sz="4000" dirty="0" smtClean="0"/>
              <a:t>ναι</a:t>
            </a:r>
            <a:endParaRPr lang="el-GR" sz="4000" dirty="0"/>
          </a:p>
        </p:txBody>
      </p:sp>
      <p:sp>
        <p:nvSpPr>
          <p:cNvPr id="24" name="Right Arrow 23"/>
          <p:cNvSpPr/>
          <p:nvPr/>
        </p:nvSpPr>
        <p:spPr>
          <a:xfrm>
            <a:off x="1600200" y="5105400"/>
            <a:ext cx="990600" cy="457200"/>
          </a:xfrm>
          <a:prstGeom prst="rightArrow">
            <a:avLst>
              <a:gd name="adj1" fmla="val 6666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Rectangle 25"/>
          <p:cNvSpPr/>
          <p:nvPr/>
        </p:nvSpPr>
        <p:spPr>
          <a:xfrm>
            <a:off x="2743200" y="4191000"/>
            <a:ext cx="4572000" cy="1323439"/>
          </a:xfrm>
          <a:prstGeom prst="rect">
            <a:avLst/>
          </a:prstGeom>
        </p:spPr>
        <p:txBody>
          <a:bodyPr>
            <a:spAutoFit/>
          </a:bodyPr>
          <a:lstStyle/>
          <a:p>
            <a:r>
              <a:rPr lang="en-US" sz="4000" dirty="0" smtClean="0"/>
              <a:t/>
            </a:r>
            <a:br>
              <a:rPr lang="en-US" sz="4000" dirty="0" smtClean="0"/>
            </a:br>
            <a:r>
              <a:rPr lang="en-US" sz="4000" dirty="0" err="1" smtClean="0"/>
              <a:t>sí</a:t>
            </a:r>
            <a:endParaRPr lang="el-GR" sz="4000" dirty="0"/>
          </a:p>
        </p:txBody>
      </p:sp>
      <p:sp>
        <p:nvSpPr>
          <p:cNvPr id="27" name="Rectangle 26"/>
          <p:cNvSpPr/>
          <p:nvPr/>
        </p:nvSpPr>
        <p:spPr>
          <a:xfrm>
            <a:off x="609600" y="5638800"/>
            <a:ext cx="814647" cy="707886"/>
          </a:xfrm>
          <a:prstGeom prst="rect">
            <a:avLst/>
          </a:prstGeom>
        </p:spPr>
        <p:txBody>
          <a:bodyPr wrap="square">
            <a:spAutoFit/>
          </a:bodyPr>
          <a:lstStyle/>
          <a:p>
            <a:r>
              <a:rPr lang="el-GR" sz="4000" dirty="0" smtClean="0"/>
              <a:t>οχι</a:t>
            </a:r>
            <a:endParaRPr lang="el-GR" sz="4000" dirty="0"/>
          </a:p>
        </p:txBody>
      </p:sp>
      <p:sp>
        <p:nvSpPr>
          <p:cNvPr id="28" name="Right Arrow 27"/>
          <p:cNvSpPr/>
          <p:nvPr/>
        </p:nvSpPr>
        <p:spPr>
          <a:xfrm>
            <a:off x="1752600" y="5715000"/>
            <a:ext cx="12954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Rectangle 28"/>
          <p:cNvSpPr/>
          <p:nvPr/>
        </p:nvSpPr>
        <p:spPr>
          <a:xfrm>
            <a:off x="3048000" y="5105400"/>
            <a:ext cx="4572000" cy="1323439"/>
          </a:xfrm>
          <a:prstGeom prst="rect">
            <a:avLst/>
          </a:prstGeom>
        </p:spPr>
        <p:txBody>
          <a:bodyPr>
            <a:spAutoFit/>
          </a:bodyPr>
          <a:lstStyle/>
          <a:p>
            <a:r>
              <a:rPr lang="en-US" sz="4000" dirty="0" smtClean="0"/>
              <a:t/>
            </a:r>
            <a:br>
              <a:rPr lang="en-US" sz="4000" dirty="0" smtClean="0"/>
            </a:br>
            <a:r>
              <a:rPr lang="en-US" sz="4000" dirty="0" smtClean="0"/>
              <a:t>no</a:t>
            </a:r>
            <a:endParaRPr lang="el-GR" sz="4000" dirty="0"/>
          </a:p>
        </p:txBody>
      </p:sp>
    </p:spTree>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6096000" cy="822960"/>
        </p:xfrm>
        <a:graphic>
          <a:graphicData uri="http://schemas.openxmlformats.org/drawingml/2006/table">
            <a:tbl>
              <a:tblPr/>
              <a:tblGrid>
                <a:gridCol w="3048000"/>
                <a:gridCol w="3048000"/>
              </a:tblGrid>
              <a:tr h="0">
                <a:tc>
                  <a:txBody>
                    <a:bodyPr/>
                    <a:lstStyle/>
                    <a:p>
                      <a:pPr algn="l" fontAlgn="t"/>
                      <a:r>
                        <a:rPr lang="el-GR" sz="2400" b="1" u="none" strike="noStrike" dirty="0">
                          <a:solidFill>
                            <a:srgbClr val="0B0080"/>
                          </a:solidFill>
                          <a:hlinkClick r:id="rId3" tooltip="Πρωτεύουσα"/>
                        </a:rPr>
                        <a:t>Πρωτεύουσα</a:t>
                      </a:r>
                      <a:endParaRPr lang="el-GR" sz="2400" b="1" dirty="0"/>
                    </a:p>
                    <a:p>
                      <a:pPr algn="l" fontAlgn="t"/>
                      <a:r>
                        <a:rPr lang="el-GR" sz="2400" b="0" dirty="0"/>
                        <a:t>και μεγαλύτερη πόλη</a:t>
                      </a:r>
                    </a:p>
                  </a:txBody>
                  <a:tcPr>
                    <a:lnL w="9525" cap="flat" cmpd="sng" algn="ctr">
                      <a:solidFill>
                        <a:srgbClr val="CED3DE"/>
                      </a:solidFill>
                      <a:prstDash val="solid"/>
                      <a:round/>
                      <a:headEnd type="none" w="med" len="med"/>
                      <a:tailEnd type="none" w="med" len="med"/>
                    </a:lnL>
                    <a:lnR w="9525" cap="flat" cmpd="sng" algn="ctr">
                      <a:solidFill>
                        <a:srgbClr val="CED3DE"/>
                      </a:solidFill>
                      <a:prstDash val="solid"/>
                      <a:round/>
                      <a:headEnd type="none" w="med" len="med"/>
                      <a:tailEnd type="none" w="med" len="med"/>
                    </a:lnR>
                    <a:lnT w="9525" cap="flat" cmpd="sng" algn="ctr">
                      <a:solidFill>
                        <a:srgbClr val="CED3DE"/>
                      </a:solidFill>
                      <a:prstDash val="solid"/>
                      <a:round/>
                      <a:headEnd type="none" w="med" len="med"/>
                      <a:tailEnd type="none" w="med" len="med"/>
                    </a:lnT>
                    <a:lnB w="9525" cap="flat" cmpd="sng" algn="ctr">
                      <a:solidFill>
                        <a:srgbClr val="CED3DE"/>
                      </a:solidFill>
                      <a:prstDash val="solid"/>
                      <a:round/>
                      <a:headEnd type="none" w="med" len="med"/>
                      <a:tailEnd type="none" w="med" len="med"/>
                    </a:lnB>
                    <a:solidFill>
                      <a:srgbClr val="F9F9F9"/>
                    </a:solidFill>
                  </a:tcPr>
                </a:tc>
                <a:tc>
                  <a:txBody>
                    <a:bodyPr/>
                    <a:lstStyle/>
                    <a:p>
                      <a:pPr fontAlgn="t"/>
                      <a:r>
                        <a:rPr lang="el-GR" sz="2400" u="sng" dirty="0">
                          <a:solidFill>
                            <a:srgbClr val="0B0080"/>
                          </a:solidFill>
                          <a:hlinkClick r:id="rId4" tooltip="Μπουένος Άιρες"/>
                        </a:rPr>
                        <a:t>Μπουένος Άιρες</a:t>
                      </a:r>
                      <a:endParaRPr lang="el-GR" sz="2400" dirty="0"/>
                    </a:p>
                  </a:txBody>
                  <a:tcPr>
                    <a:lnL w="9525" cap="flat" cmpd="sng" algn="ctr">
                      <a:solidFill>
                        <a:srgbClr val="CED3DE"/>
                      </a:solidFill>
                      <a:prstDash val="solid"/>
                      <a:round/>
                      <a:headEnd type="none" w="med" len="med"/>
                      <a:tailEnd type="none" w="med" len="med"/>
                    </a:lnL>
                    <a:lnR w="9525" cap="flat" cmpd="sng" algn="ctr">
                      <a:solidFill>
                        <a:srgbClr val="CED3DE"/>
                      </a:solidFill>
                      <a:prstDash val="solid"/>
                      <a:round/>
                      <a:headEnd type="none" w="med" len="med"/>
                      <a:tailEnd type="none" w="med" len="med"/>
                    </a:lnR>
                    <a:lnT w="9525" cap="flat" cmpd="sng" algn="ctr">
                      <a:solidFill>
                        <a:srgbClr val="CED3DE"/>
                      </a:solidFill>
                      <a:prstDash val="solid"/>
                      <a:round/>
                      <a:headEnd type="none" w="med" len="med"/>
                      <a:tailEnd type="none" w="med" len="med"/>
                    </a:lnT>
                    <a:lnB w="9525" cap="flat" cmpd="sng" algn="ctr">
                      <a:solidFill>
                        <a:srgbClr val="CED3DE"/>
                      </a:solidFill>
                      <a:prstDash val="solid"/>
                      <a:round/>
                      <a:headEnd type="none" w="med" len="med"/>
                      <a:tailEnd type="none" w="med" len="med"/>
                    </a:lnB>
                    <a:solidFill>
                      <a:srgbClr val="F9F9F9"/>
                    </a:solidFill>
                  </a:tcPr>
                </a:tc>
              </a:tr>
            </a:tbl>
          </a:graphicData>
        </a:graphic>
      </p:graphicFrame>
      <p:graphicFrame>
        <p:nvGraphicFramePr>
          <p:cNvPr id="3" name="Table 2"/>
          <p:cNvGraphicFramePr>
            <a:graphicFrameLocks noGrp="1"/>
          </p:cNvGraphicFramePr>
          <p:nvPr/>
        </p:nvGraphicFramePr>
        <p:xfrm>
          <a:off x="0" y="914400"/>
          <a:ext cx="6096000" cy="457200"/>
        </p:xfrm>
        <a:graphic>
          <a:graphicData uri="http://schemas.openxmlformats.org/drawingml/2006/table">
            <a:tbl>
              <a:tblPr/>
              <a:tblGrid>
                <a:gridCol w="3048000"/>
                <a:gridCol w="3048000"/>
              </a:tblGrid>
              <a:tr h="0">
                <a:tc>
                  <a:txBody>
                    <a:bodyPr/>
                    <a:lstStyle/>
                    <a:p>
                      <a:pPr algn="l" fontAlgn="t"/>
                      <a:r>
                        <a:rPr lang="el-GR" sz="2400" b="1" u="none" strike="noStrike" dirty="0">
                          <a:solidFill>
                            <a:srgbClr val="0B0080"/>
                          </a:solidFill>
                          <a:hlinkClick r:id="rId5" tooltip="Επίσημη γλώσσα"/>
                        </a:rPr>
                        <a:t>Επίσημες γλώσσες</a:t>
                      </a:r>
                      <a:endParaRPr lang="el-GR" sz="2400" b="1" dirty="0"/>
                    </a:p>
                  </a:txBody>
                  <a:tcPr>
                    <a:lnL w="9525" cap="flat" cmpd="sng" algn="ctr">
                      <a:solidFill>
                        <a:srgbClr val="CED3DE"/>
                      </a:solidFill>
                      <a:prstDash val="solid"/>
                      <a:round/>
                      <a:headEnd type="none" w="med" len="med"/>
                      <a:tailEnd type="none" w="med" len="med"/>
                    </a:lnL>
                    <a:lnR w="9525" cap="flat" cmpd="sng" algn="ctr">
                      <a:solidFill>
                        <a:srgbClr val="CED3DE"/>
                      </a:solidFill>
                      <a:prstDash val="solid"/>
                      <a:round/>
                      <a:headEnd type="none" w="med" len="med"/>
                      <a:tailEnd type="none" w="med" len="med"/>
                    </a:lnR>
                    <a:lnT w="9525" cap="flat" cmpd="sng" algn="ctr">
                      <a:solidFill>
                        <a:srgbClr val="CED3DE"/>
                      </a:solidFill>
                      <a:prstDash val="solid"/>
                      <a:round/>
                      <a:headEnd type="none" w="med" len="med"/>
                      <a:tailEnd type="none" w="med" len="med"/>
                    </a:lnT>
                    <a:lnB w="9525" cap="flat" cmpd="sng" algn="ctr">
                      <a:solidFill>
                        <a:srgbClr val="CED3DE"/>
                      </a:solidFill>
                      <a:prstDash val="solid"/>
                      <a:round/>
                      <a:headEnd type="none" w="med" len="med"/>
                      <a:tailEnd type="none" w="med" len="med"/>
                    </a:lnB>
                    <a:solidFill>
                      <a:srgbClr val="F9F9F9"/>
                    </a:solidFill>
                  </a:tcPr>
                </a:tc>
                <a:tc>
                  <a:txBody>
                    <a:bodyPr/>
                    <a:lstStyle/>
                    <a:p>
                      <a:pPr fontAlgn="t"/>
                      <a:r>
                        <a:rPr lang="el-GR" sz="2400" u="sng" dirty="0">
                          <a:solidFill>
                            <a:srgbClr val="0B0080"/>
                          </a:solidFill>
                          <a:hlinkClick r:id="rId6" tooltip="Ισπανική γλώσσα"/>
                        </a:rPr>
                        <a:t>Ισπανικά</a:t>
                      </a:r>
                      <a:endParaRPr lang="el-GR" sz="2400" dirty="0"/>
                    </a:p>
                  </a:txBody>
                  <a:tcPr>
                    <a:lnL w="9525" cap="flat" cmpd="sng" algn="ctr">
                      <a:solidFill>
                        <a:srgbClr val="CED3DE"/>
                      </a:solidFill>
                      <a:prstDash val="solid"/>
                      <a:round/>
                      <a:headEnd type="none" w="med" len="med"/>
                      <a:tailEnd type="none" w="med" len="med"/>
                    </a:lnL>
                    <a:lnR w="9525" cap="flat" cmpd="sng" algn="ctr">
                      <a:solidFill>
                        <a:srgbClr val="CED3DE"/>
                      </a:solidFill>
                      <a:prstDash val="solid"/>
                      <a:round/>
                      <a:headEnd type="none" w="med" len="med"/>
                      <a:tailEnd type="none" w="med" len="med"/>
                    </a:lnR>
                    <a:lnT w="9525" cap="flat" cmpd="sng" algn="ctr">
                      <a:solidFill>
                        <a:srgbClr val="CED3DE"/>
                      </a:solidFill>
                      <a:prstDash val="solid"/>
                      <a:round/>
                      <a:headEnd type="none" w="med" len="med"/>
                      <a:tailEnd type="none" w="med" len="med"/>
                    </a:lnT>
                    <a:lnB w="9525" cap="flat" cmpd="sng" algn="ctr">
                      <a:solidFill>
                        <a:srgbClr val="CED3DE"/>
                      </a:solidFill>
                      <a:prstDash val="solid"/>
                      <a:round/>
                      <a:headEnd type="none" w="med" len="med"/>
                      <a:tailEnd type="none" w="med" len="med"/>
                    </a:lnB>
                    <a:solidFill>
                      <a:srgbClr val="F9F9F9"/>
                    </a:solidFill>
                  </a:tcPr>
                </a:tc>
              </a:tr>
            </a:tbl>
          </a:graphicData>
        </a:graphic>
      </p:graphicFrame>
      <p:graphicFrame>
        <p:nvGraphicFramePr>
          <p:cNvPr id="4" name="Table 3"/>
          <p:cNvGraphicFramePr>
            <a:graphicFrameLocks noGrp="1"/>
          </p:cNvGraphicFramePr>
          <p:nvPr/>
        </p:nvGraphicFramePr>
        <p:xfrm>
          <a:off x="0" y="1371600"/>
          <a:ext cx="6096000" cy="2103120"/>
        </p:xfrm>
        <a:graphic>
          <a:graphicData uri="http://schemas.openxmlformats.org/drawingml/2006/table">
            <a:tbl>
              <a:tblPr/>
              <a:tblGrid>
                <a:gridCol w="3048000"/>
                <a:gridCol w="3048000"/>
              </a:tblGrid>
              <a:tr h="0">
                <a:tc>
                  <a:txBody>
                    <a:bodyPr/>
                    <a:lstStyle/>
                    <a:p>
                      <a:pPr algn="l" fontAlgn="t"/>
                      <a:r>
                        <a:rPr lang="el-GR" sz="2400" b="1" u="none" strike="noStrike" dirty="0">
                          <a:solidFill>
                            <a:srgbClr val="0B0080"/>
                          </a:solidFill>
                          <a:hlinkClick r:id="rId7" tooltip="Πολίτευμα"/>
                        </a:rPr>
                        <a:t>Πολίτευμα</a:t>
                      </a:r>
                      <a:endParaRPr lang="el-GR" sz="2400" b="1" dirty="0"/>
                    </a:p>
                  </a:txBody>
                  <a:tcPr>
                    <a:lnL w="9525" cap="flat" cmpd="sng" algn="ctr">
                      <a:solidFill>
                        <a:srgbClr val="CED3DE"/>
                      </a:solidFill>
                      <a:prstDash val="solid"/>
                      <a:round/>
                      <a:headEnd type="none" w="med" len="med"/>
                      <a:tailEnd type="none" w="med" len="med"/>
                    </a:lnL>
                    <a:lnR w="9525" cap="flat" cmpd="sng" algn="ctr">
                      <a:solidFill>
                        <a:srgbClr val="CED3DE"/>
                      </a:solidFill>
                      <a:prstDash val="solid"/>
                      <a:round/>
                      <a:headEnd type="none" w="med" len="med"/>
                      <a:tailEnd type="none" w="med" len="med"/>
                    </a:lnR>
                    <a:lnT w="9525" cap="flat" cmpd="sng" algn="ctr">
                      <a:solidFill>
                        <a:srgbClr val="CED3DE"/>
                      </a:solidFill>
                      <a:prstDash val="solid"/>
                      <a:round/>
                      <a:headEnd type="none" w="med" len="med"/>
                      <a:tailEnd type="none" w="med" len="med"/>
                    </a:lnT>
                    <a:lnB w="9525" cap="flat" cmpd="sng" algn="ctr">
                      <a:solidFill>
                        <a:srgbClr val="CED3DE"/>
                      </a:solidFill>
                      <a:prstDash val="solid"/>
                      <a:round/>
                      <a:headEnd type="none" w="med" len="med"/>
                      <a:tailEnd type="none" w="med" len="med"/>
                    </a:lnB>
                    <a:solidFill>
                      <a:srgbClr val="F9F9F9"/>
                    </a:solidFill>
                  </a:tcPr>
                </a:tc>
                <a:tc>
                  <a:txBody>
                    <a:bodyPr/>
                    <a:lstStyle/>
                    <a:p>
                      <a:pPr fontAlgn="t"/>
                      <a:r>
                        <a:rPr lang="el-GR" sz="2400" u="none" strike="noStrike" dirty="0">
                          <a:solidFill>
                            <a:srgbClr val="0B0080"/>
                          </a:solidFill>
                          <a:hlinkClick r:id="rId8" tooltip="Ομοσπονδιακό κράτος"/>
                        </a:rPr>
                        <a:t>Ομοσπονδιακή</a:t>
                      </a:r>
                      <a:r>
                        <a:rPr lang="el-GR" sz="2400" dirty="0"/>
                        <a:t> </a:t>
                      </a:r>
                      <a:r>
                        <a:rPr lang="el-GR" sz="2400" u="sng" dirty="0">
                          <a:solidFill>
                            <a:srgbClr val="0B0080"/>
                          </a:solidFill>
                          <a:hlinkClick r:id="rId9" tooltip="Προεδρική Δημοκρατία"/>
                        </a:rPr>
                        <a:t>Προεδρική Δημοκρατία</a:t>
                      </a:r>
                      <a:endParaRPr lang="el-GR" sz="2400" dirty="0"/>
                    </a:p>
                  </a:txBody>
                  <a:tcPr>
                    <a:lnL w="9525" cap="flat" cmpd="sng" algn="ctr">
                      <a:solidFill>
                        <a:srgbClr val="CED3DE"/>
                      </a:solidFill>
                      <a:prstDash val="solid"/>
                      <a:round/>
                      <a:headEnd type="none" w="med" len="med"/>
                      <a:tailEnd type="none" w="med" len="med"/>
                    </a:lnL>
                    <a:lnR w="9525" cap="flat" cmpd="sng" algn="ctr">
                      <a:solidFill>
                        <a:srgbClr val="CED3DE"/>
                      </a:solidFill>
                      <a:prstDash val="solid"/>
                      <a:round/>
                      <a:headEnd type="none" w="med" len="med"/>
                      <a:tailEnd type="none" w="med" len="med"/>
                    </a:lnR>
                    <a:lnT w="9525" cap="flat" cmpd="sng" algn="ctr">
                      <a:solidFill>
                        <a:srgbClr val="CED3DE"/>
                      </a:solidFill>
                      <a:prstDash val="solid"/>
                      <a:round/>
                      <a:headEnd type="none" w="med" len="med"/>
                      <a:tailEnd type="none" w="med" len="med"/>
                    </a:lnT>
                    <a:lnB w="9525" cap="flat" cmpd="sng" algn="ctr">
                      <a:solidFill>
                        <a:srgbClr val="CED3DE"/>
                      </a:solidFill>
                      <a:prstDash val="solid"/>
                      <a:round/>
                      <a:headEnd type="none" w="med" len="med"/>
                      <a:tailEnd type="none" w="med" len="med"/>
                    </a:lnB>
                    <a:solidFill>
                      <a:srgbClr val="F9F9F9"/>
                    </a:solidFill>
                  </a:tcPr>
                </a:tc>
              </a:tr>
              <a:tr h="0">
                <a:tc gridSpan="2">
                  <a:txBody>
                    <a:bodyPr/>
                    <a:lstStyle/>
                    <a:p>
                      <a:pPr algn="ctr" fontAlgn="t"/>
                      <a:endParaRPr lang="el-GR" sz="2400" dirty="0"/>
                    </a:p>
                  </a:txBody>
                  <a:tcPr>
                    <a:lnL w="9525" cap="flat" cmpd="sng" algn="ctr">
                      <a:solidFill>
                        <a:srgbClr val="CED3DE"/>
                      </a:solidFill>
                      <a:prstDash val="solid"/>
                      <a:round/>
                      <a:headEnd type="none" w="med" len="med"/>
                      <a:tailEnd type="none" w="med" len="med"/>
                    </a:lnL>
                    <a:lnR w="9525" cap="flat" cmpd="sng" algn="ctr">
                      <a:solidFill>
                        <a:srgbClr val="CED3DE"/>
                      </a:solidFill>
                      <a:prstDash val="solid"/>
                      <a:round/>
                      <a:headEnd type="none" w="med" len="med"/>
                      <a:tailEnd type="none" w="med" len="med"/>
                    </a:lnR>
                    <a:lnT w="9525" cap="flat" cmpd="sng" algn="ctr">
                      <a:solidFill>
                        <a:srgbClr val="CED3DE"/>
                      </a:solidFill>
                      <a:prstDash val="solid"/>
                      <a:round/>
                      <a:headEnd type="none" w="med" len="med"/>
                      <a:tailEnd type="none" w="med" len="med"/>
                    </a:lnT>
                    <a:lnB w="9525" cap="flat" cmpd="sng" algn="ctr">
                      <a:solidFill>
                        <a:srgbClr val="CED3DE"/>
                      </a:solidFill>
                      <a:prstDash val="solid"/>
                      <a:round/>
                      <a:headEnd type="none" w="med" len="med"/>
                      <a:tailEnd type="none" w="med" len="med"/>
                    </a:lnB>
                    <a:solidFill>
                      <a:srgbClr val="F9F9F9"/>
                    </a:solidFill>
                  </a:tcPr>
                </a:tc>
                <a:tc hMerge="1">
                  <a:txBody>
                    <a:bodyPr/>
                    <a:lstStyle/>
                    <a:p>
                      <a:endParaRPr lang="el-GR"/>
                    </a:p>
                  </a:txBody>
                  <a:tcPr/>
                </a:tc>
              </a:tr>
              <a:tr h="0">
                <a:tc>
                  <a:txBody>
                    <a:bodyPr/>
                    <a:lstStyle/>
                    <a:p>
                      <a:pPr algn="r" fontAlgn="t"/>
                      <a:r>
                        <a:rPr lang="el-GR" sz="2400" b="0" u="none" strike="noStrike">
                          <a:solidFill>
                            <a:srgbClr val="A55858"/>
                          </a:solidFill>
                          <a:hlinkClick r:id="rId10" tooltip="Αρχηγός Κράτους της Αργεντινής (δεν έχει γραφτεί ακόμα)"/>
                        </a:rPr>
                        <a:t>Πρόεδρος</a:t>
                      </a:r>
                      <a:r>
                        <a:rPr lang="el-GR" sz="2400" b="0"/>
                        <a:t/>
                      </a:r>
                      <a:br>
                        <a:rPr lang="el-GR" sz="2400" b="0"/>
                      </a:br>
                      <a:r>
                        <a:rPr lang="el-GR" sz="2400" b="0" u="none" strike="noStrike">
                          <a:solidFill>
                            <a:srgbClr val="A55858"/>
                          </a:solidFill>
                          <a:hlinkClick r:id="rId11" tooltip="Αντιπρόεδρος της Αργεντινής (δεν έχει γραφτεί ακόμα)"/>
                        </a:rPr>
                        <a:t>Αντιπρόεδρος</a:t>
                      </a:r>
                      <a:endParaRPr lang="el-GR" sz="2400" b="0"/>
                    </a:p>
                  </a:txBody>
                  <a:tcPr>
                    <a:lnL w="9525" cap="flat" cmpd="sng" algn="ctr">
                      <a:solidFill>
                        <a:srgbClr val="CED3DE"/>
                      </a:solidFill>
                      <a:prstDash val="solid"/>
                      <a:round/>
                      <a:headEnd type="none" w="med" len="med"/>
                      <a:tailEnd type="none" w="med" len="med"/>
                    </a:lnL>
                    <a:lnR w="9525" cap="flat" cmpd="sng" algn="ctr">
                      <a:solidFill>
                        <a:srgbClr val="CED3DE"/>
                      </a:solidFill>
                      <a:prstDash val="solid"/>
                      <a:round/>
                      <a:headEnd type="none" w="med" len="med"/>
                      <a:tailEnd type="none" w="med" len="med"/>
                    </a:lnR>
                    <a:lnT w="9525" cap="flat" cmpd="sng" algn="ctr">
                      <a:solidFill>
                        <a:srgbClr val="CED3DE"/>
                      </a:solidFill>
                      <a:prstDash val="solid"/>
                      <a:round/>
                      <a:headEnd type="none" w="med" len="med"/>
                      <a:tailEnd type="none" w="med" len="med"/>
                    </a:lnT>
                    <a:lnB w="9525" cap="flat" cmpd="sng" algn="ctr">
                      <a:solidFill>
                        <a:srgbClr val="CED3DE"/>
                      </a:solidFill>
                      <a:prstDash val="solid"/>
                      <a:round/>
                      <a:headEnd type="none" w="med" len="med"/>
                      <a:tailEnd type="none" w="med" len="med"/>
                    </a:lnB>
                    <a:solidFill>
                      <a:srgbClr val="F9F9F9"/>
                    </a:solidFill>
                  </a:tcPr>
                </a:tc>
                <a:tc>
                  <a:txBody>
                    <a:bodyPr/>
                    <a:lstStyle/>
                    <a:p>
                      <a:pPr fontAlgn="t"/>
                      <a:r>
                        <a:rPr lang="el-GR" sz="2400" u="none" strike="noStrike" dirty="0">
                          <a:solidFill>
                            <a:srgbClr val="0B0080"/>
                          </a:solidFill>
                          <a:hlinkClick r:id="rId12" tooltip="Μαουρίσιο Μάκρι"/>
                        </a:rPr>
                        <a:t>Μαουρίσιο Μάκρι</a:t>
                      </a:r>
                      <a:r>
                        <a:rPr lang="el-GR" sz="2400" dirty="0"/>
                        <a:t/>
                      </a:r>
                      <a:br>
                        <a:rPr lang="el-GR" sz="2400" dirty="0"/>
                      </a:br>
                      <a:r>
                        <a:rPr lang="el-GR" sz="2400" u="none" strike="noStrike" dirty="0">
                          <a:solidFill>
                            <a:srgbClr val="A55858"/>
                          </a:solidFill>
                          <a:hlinkClick r:id="rId13" tooltip="Γκαμπριέλα Μιτσέτι (δεν έχει γραφτεί ακόμα)"/>
                        </a:rPr>
                        <a:t>Γκαμπριέλα Μιτσέτι</a:t>
                      </a:r>
                      <a:endParaRPr lang="el-GR" sz="2400" dirty="0"/>
                    </a:p>
                  </a:txBody>
                  <a:tcPr>
                    <a:lnL w="9525" cap="flat" cmpd="sng" algn="ctr">
                      <a:solidFill>
                        <a:srgbClr val="CED3DE"/>
                      </a:solidFill>
                      <a:prstDash val="solid"/>
                      <a:round/>
                      <a:headEnd type="none" w="med" len="med"/>
                      <a:tailEnd type="none" w="med" len="med"/>
                    </a:lnL>
                    <a:lnR w="9525" cap="flat" cmpd="sng" algn="ctr">
                      <a:solidFill>
                        <a:srgbClr val="CED3DE"/>
                      </a:solidFill>
                      <a:prstDash val="solid"/>
                      <a:round/>
                      <a:headEnd type="none" w="med" len="med"/>
                      <a:tailEnd type="none" w="med" len="med"/>
                    </a:lnR>
                    <a:lnT w="9525" cap="flat" cmpd="sng" algn="ctr">
                      <a:solidFill>
                        <a:srgbClr val="CED3DE"/>
                      </a:solidFill>
                      <a:prstDash val="solid"/>
                      <a:round/>
                      <a:headEnd type="none" w="med" len="med"/>
                      <a:tailEnd type="none" w="med" len="med"/>
                    </a:lnT>
                    <a:lnB w="9525" cap="flat" cmpd="sng" algn="ctr">
                      <a:solidFill>
                        <a:srgbClr val="CED3DE"/>
                      </a:solidFill>
                      <a:prstDash val="solid"/>
                      <a:round/>
                      <a:headEnd type="none" w="med" len="med"/>
                      <a:tailEnd type="none" w="med" len="med"/>
                    </a:lnB>
                    <a:solidFill>
                      <a:srgbClr val="F9F9F9"/>
                    </a:solidFill>
                  </a:tcPr>
                </a:tc>
              </a:tr>
            </a:tbl>
          </a:graphicData>
        </a:graphic>
      </p:graphicFrame>
      <p:graphicFrame>
        <p:nvGraphicFramePr>
          <p:cNvPr id="5" name="Table 4"/>
          <p:cNvGraphicFramePr>
            <a:graphicFrameLocks noGrp="1"/>
          </p:cNvGraphicFramePr>
          <p:nvPr/>
        </p:nvGraphicFramePr>
        <p:xfrm>
          <a:off x="0" y="3581400"/>
          <a:ext cx="6096000" cy="1554480"/>
        </p:xfrm>
        <a:graphic>
          <a:graphicData uri="http://schemas.openxmlformats.org/drawingml/2006/table">
            <a:tbl>
              <a:tblPr/>
              <a:tblGrid>
                <a:gridCol w="3048000"/>
                <a:gridCol w="3048000"/>
              </a:tblGrid>
              <a:tr h="0">
                <a:tc>
                  <a:txBody>
                    <a:bodyPr/>
                    <a:lstStyle/>
                    <a:p>
                      <a:pPr algn="l" fontAlgn="t"/>
                      <a:r>
                        <a:rPr lang="el-GR" sz="2400" b="0" u="none" strike="noStrike" dirty="0">
                          <a:solidFill>
                            <a:srgbClr val="0B0080"/>
                          </a:solidFill>
                          <a:hlinkClick r:id="rId14" tooltip="Ανεξαρτησία"/>
                        </a:rPr>
                        <a:t>Ανεξαρτησία</a:t>
                      </a:r>
                      <a:r>
                        <a:rPr lang="el-GR" sz="2400" b="0" dirty="0"/>
                        <a:t/>
                      </a:r>
                      <a:br>
                        <a:rPr lang="el-GR" sz="2400" b="0" dirty="0"/>
                      </a:br>
                      <a:r>
                        <a:rPr lang="el-GR" sz="2400" b="0" dirty="0"/>
                        <a:t>- Κηρύχθηκε</a:t>
                      </a:r>
                      <a:br>
                        <a:rPr lang="el-GR" sz="2400" b="0" dirty="0"/>
                      </a:br>
                      <a:r>
                        <a:rPr lang="el-GR" sz="2400" b="0" dirty="0"/>
                        <a:t>- Αναγνωρίστηκε</a:t>
                      </a:r>
                      <a:br>
                        <a:rPr lang="el-GR" sz="2400" b="0" dirty="0"/>
                      </a:br>
                      <a:r>
                        <a:rPr lang="el-GR" sz="2400" b="0" dirty="0"/>
                        <a:t>Ισχύον </a:t>
                      </a:r>
                      <a:r>
                        <a:rPr lang="el-GR" sz="2400" b="0" u="none" strike="noStrike" dirty="0">
                          <a:solidFill>
                            <a:srgbClr val="0B0080"/>
                          </a:solidFill>
                          <a:hlinkClick r:id="rId15" tooltip="Σύνταγμα"/>
                        </a:rPr>
                        <a:t>Σύνταγμα</a:t>
                      </a:r>
                      <a:endParaRPr lang="el-GR" sz="2400" b="0" dirty="0"/>
                    </a:p>
                  </a:txBody>
                  <a:tcPr>
                    <a:lnL w="9525" cap="flat" cmpd="sng" algn="ctr">
                      <a:solidFill>
                        <a:srgbClr val="CED3DE"/>
                      </a:solidFill>
                      <a:prstDash val="solid"/>
                      <a:round/>
                      <a:headEnd type="none" w="med" len="med"/>
                      <a:tailEnd type="none" w="med" len="med"/>
                    </a:lnL>
                    <a:lnR w="9525" cap="flat" cmpd="sng" algn="ctr">
                      <a:solidFill>
                        <a:srgbClr val="CED3DE"/>
                      </a:solidFill>
                      <a:prstDash val="solid"/>
                      <a:round/>
                      <a:headEnd type="none" w="med" len="med"/>
                      <a:tailEnd type="none" w="med" len="med"/>
                    </a:lnR>
                    <a:lnT w="9525" cap="flat" cmpd="sng" algn="ctr">
                      <a:solidFill>
                        <a:srgbClr val="CED3DE"/>
                      </a:solidFill>
                      <a:prstDash val="solid"/>
                      <a:round/>
                      <a:headEnd type="none" w="med" len="med"/>
                      <a:tailEnd type="none" w="med" len="med"/>
                    </a:lnT>
                    <a:lnB w="9525" cap="flat" cmpd="sng" algn="ctr">
                      <a:solidFill>
                        <a:srgbClr val="CED3DE"/>
                      </a:solidFill>
                      <a:prstDash val="solid"/>
                      <a:round/>
                      <a:headEnd type="none" w="med" len="med"/>
                      <a:tailEnd type="none" w="med" len="med"/>
                    </a:lnB>
                    <a:solidFill>
                      <a:srgbClr val="F9F9F9"/>
                    </a:solidFill>
                  </a:tcPr>
                </a:tc>
                <a:tc>
                  <a:txBody>
                    <a:bodyPr/>
                    <a:lstStyle/>
                    <a:p>
                      <a:pPr fontAlgn="t"/>
                      <a:r>
                        <a:rPr lang="el-GR" sz="2400" dirty="0"/>
                        <a:t>από την </a:t>
                      </a:r>
                      <a:r>
                        <a:rPr lang="el-GR" sz="2400" u="none" strike="noStrike" dirty="0">
                          <a:solidFill>
                            <a:srgbClr val="0B0080"/>
                          </a:solidFill>
                          <a:hlinkClick r:id="rId16" tooltip="Ισπανία"/>
                        </a:rPr>
                        <a:t>Ισπανία</a:t>
                      </a:r>
                      <a:r>
                        <a:rPr lang="el-GR" sz="2400" dirty="0"/>
                        <a:t/>
                      </a:r>
                      <a:br>
                        <a:rPr lang="el-GR" sz="2400" dirty="0"/>
                      </a:br>
                      <a:r>
                        <a:rPr lang="el-GR" sz="2400" u="sng" dirty="0">
                          <a:solidFill>
                            <a:srgbClr val="0B0080"/>
                          </a:solidFill>
                          <a:hlinkClick r:id="rId17" tooltip="9 Ιουλίου"/>
                        </a:rPr>
                        <a:t>9 Ιουλίου</a:t>
                      </a:r>
                      <a:r>
                        <a:rPr lang="el-GR" sz="2400" dirty="0"/>
                        <a:t> </a:t>
                      </a:r>
                      <a:r>
                        <a:rPr lang="el-GR" sz="2400" u="none" strike="noStrike" dirty="0">
                          <a:solidFill>
                            <a:srgbClr val="0B0080"/>
                          </a:solidFill>
                          <a:hlinkClick r:id="rId18" tooltip="1816"/>
                        </a:rPr>
                        <a:t>1816</a:t>
                      </a:r>
                      <a:r>
                        <a:rPr lang="el-GR" sz="2400" dirty="0"/>
                        <a:t/>
                      </a:r>
                      <a:br>
                        <a:rPr lang="el-GR" sz="2400" dirty="0"/>
                      </a:br>
                      <a:r>
                        <a:rPr lang="el-GR" sz="2400" u="none" strike="noStrike" dirty="0">
                          <a:solidFill>
                            <a:srgbClr val="0B0080"/>
                          </a:solidFill>
                          <a:hlinkClick r:id="rId19" tooltip="1821"/>
                        </a:rPr>
                        <a:t>1821</a:t>
                      </a:r>
                      <a:r>
                        <a:rPr lang="el-GR" sz="2400" dirty="0"/>
                        <a:t/>
                      </a:r>
                      <a:br>
                        <a:rPr lang="el-GR" sz="2400" dirty="0"/>
                      </a:br>
                      <a:r>
                        <a:rPr lang="el-GR" sz="2400" dirty="0"/>
                        <a:t>1η Μαΐου 1853 </a:t>
                      </a:r>
                    </a:p>
                  </a:txBody>
                  <a:tcPr>
                    <a:lnL w="9525" cap="flat" cmpd="sng" algn="ctr">
                      <a:solidFill>
                        <a:srgbClr val="CED3DE"/>
                      </a:solidFill>
                      <a:prstDash val="solid"/>
                      <a:round/>
                      <a:headEnd type="none" w="med" len="med"/>
                      <a:tailEnd type="none" w="med" len="med"/>
                    </a:lnL>
                    <a:lnR w="9525" cap="flat" cmpd="sng" algn="ctr">
                      <a:solidFill>
                        <a:srgbClr val="CED3DE"/>
                      </a:solidFill>
                      <a:prstDash val="solid"/>
                      <a:round/>
                      <a:headEnd type="none" w="med" len="med"/>
                      <a:tailEnd type="none" w="med" len="med"/>
                    </a:lnR>
                    <a:lnT w="9525" cap="flat" cmpd="sng" algn="ctr">
                      <a:solidFill>
                        <a:srgbClr val="CED3DE"/>
                      </a:solidFill>
                      <a:prstDash val="solid"/>
                      <a:round/>
                      <a:headEnd type="none" w="med" len="med"/>
                      <a:tailEnd type="none" w="med" len="med"/>
                    </a:lnT>
                    <a:lnB w="9525" cap="flat" cmpd="sng" algn="ctr">
                      <a:solidFill>
                        <a:srgbClr val="CED3DE"/>
                      </a:solidFill>
                      <a:prstDash val="solid"/>
                      <a:round/>
                      <a:headEnd type="none" w="med" len="med"/>
                      <a:tailEnd type="none" w="med" len="med"/>
                    </a:lnB>
                    <a:solidFill>
                      <a:srgbClr val="F9F9F9"/>
                    </a:solidFill>
                  </a:tcPr>
                </a:tc>
              </a:tr>
            </a:tbl>
          </a:graphicData>
        </a:graphic>
      </p:graphicFrame>
      <p:graphicFrame>
        <p:nvGraphicFramePr>
          <p:cNvPr id="6" name="Table 5"/>
          <p:cNvGraphicFramePr>
            <a:graphicFrameLocks noGrp="1"/>
          </p:cNvGraphicFramePr>
          <p:nvPr/>
        </p:nvGraphicFramePr>
        <p:xfrm>
          <a:off x="0" y="5181600"/>
          <a:ext cx="6096000" cy="1615440"/>
        </p:xfrm>
        <a:graphic>
          <a:graphicData uri="http://schemas.openxmlformats.org/drawingml/2006/table">
            <a:tbl>
              <a:tblPr/>
              <a:tblGrid>
                <a:gridCol w="3048000"/>
                <a:gridCol w="3048000"/>
              </a:tblGrid>
              <a:tr h="0">
                <a:tc>
                  <a:txBody>
                    <a:bodyPr/>
                    <a:lstStyle/>
                    <a:p>
                      <a:pPr algn="l" fontAlgn="t"/>
                      <a:r>
                        <a:rPr lang="el-GR" sz="2000" b="1" u="none" strike="noStrike" dirty="0">
                          <a:solidFill>
                            <a:srgbClr val="0B0080"/>
                          </a:solidFill>
                          <a:hlinkClick r:id="rId20" tooltip="Έκταση"/>
                        </a:rPr>
                        <a:t>Έκταση</a:t>
                      </a:r>
                      <a:endParaRPr lang="el-GR" sz="2000" b="1" dirty="0"/>
                    </a:p>
                    <a:p>
                      <a:pPr algn="l" fontAlgn="t"/>
                      <a:r>
                        <a:rPr lang="el-GR" sz="2000" b="0" dirty="0"/>
                        <a:t> • Σύνολο</a:t>
                      </a:r>
                      <a:br>
                        <a:rPr lang="el-GR" sz="2000" b="0" dirty="0"/>
                      </a:br>
                      <a:r>
                        <a:rPr lang="el-GR" sz="2000" b="0" dirty="0"/>
                        <a:t> • % </a:t>
                      </a:r>
                      <a:r>
                        <a:rPr lang="el-GR" sz="2000" b="0" u="none" strike="noStrike" dirty="0">
                          <a:solidFill>
                            <a:srgbClr val="0B0080"/>
                          </a:solidFill>
                          <a:hlinkClick r:id="rId21" tooltip="Νερό"/>
                        </a:rPr>
                        <a:t>Νερό</a:t>
                      </a:r>
                      <a:r>
                        <a:rPr lang="el-GR" sz="2000" b="0" dirty="0"/>
                        <a:t/>
                      </a:r>
                      <a:br>
                        <a:rPr lang="el-GR" sz="2000" b="0" dirty="0"/>
                      </a:br>
                      <a:r>
                        <a:rPr lang="el-GR" sz="2000" b="0" dirty="0"/>
                        <a:t> • </a:t>
                      </a:r>
                      <a:r>
                        <a:rPr lang="el-GR" sz="2000" b="0" u="none" strike="noStrike" dirty="0">
                          <a:solidFill>
                            <a:srgbClr val="0B0080"/>
                          </a:solidFill>
                          <a:hlinkClick r:id="rId22" tooltip="Σύνορα"/>
                        </a:rPr>
                        <a:t>Σύνορα</a:t>
                      </a:r>
                      <a:r>
                        <a:rPr lang="el-GR" sz="2000" b="0" dirty="0"/>
                        <a:t/>
                      </a:r>
                      <a:br>
                        <a:rPr lang="el-GR" sz="2000" b="0" dirty="0"/>
                      </a:br>
                      <a:r>
                        <a:rPr lang="el-GR" sz="2000" b="0" u="none" strike="noStrike" dirty="0">
                          <a:solidFill>
                            <a:srgbClr val="0B0080"/>
                          </a:solidFill>
                          <a:hlinkClick r:id="rId23" tooltip="Ακτή"/>
                        </a:rPr>
                        <a:t>Ακτογραμμή</a:t>
                      </a:r>
                      <a:endParaRPr lang="el-GR" sz="2000" b="0" dirty="0"/>
                    </a:p>
                  </a:txBody>
                  <a:tcPr>
                    <a:lnL w="9525" cap="flat" cmpd="sng" algn="ctr">
                      <a:solidFill>
                        <a:srgbClr val="CED3DE"/>
                      </a:solidFill>
                      <a:prstDash val="solid"/>
                      <a:round/>
                      <a:headEnd type="none" w="med" len="med"/>
                      <a:tailEnd type="none" w="med" len="med"/>
                    </a:lnL>
                    <a:lnR w="9525" cap="flat" cmpd="sng" algn="ctr">
                      <a:solidFill>
                        <a:srgbClr val="CED3DE"/>
                      </a:solidFill>
                      <a:prstDash val="solid"/>
                      <a:round/>
                      <a:headEnd type="none" w="med" len="med"/>
                      <a:tailEnd type="none" w="med" len="med"/>
                    </a:lnR>
                    <a:lnT w="9525" cap="flat" cmpd="sng" algn="ctr">
                      <a:solidFill>
                        <a:srgbClr val="CED3DE"/>
                      </a:solidFill>
                      <a:prstDash val="solid"/>
                      <a:round/>
                      <a:headEnd type="none" w="med" len="med"/>
                      <a:tailEnd type="none" w="med" len="med"/>
                    </a:lnT>
                    <a:lnB w="9525" cap="flat" cmpd="sng" algn="ctr">
                      <a:solidFill>
                        <a:srgbClr val="CED3DE"/>
                      </a:solidFill>
                      <a:prstDash val="solid"/>
                      <a:round/>
                      <a:headEnd type="none" w="med" len="med"/>
                      <a:tailEnd type="none" w="med" len="med"/>
                    </a:lnB>
                    <a:solidFill>
                      <a:srgbClr val="F9F9F9"/>
                    </a:solidFill>
                  </a:tcPr>
                </a:tc>
                <a:tc>
                  <a:txBody>
                    <a:bodyPr/>
                    <a:lstStyle/>
                    <a:p>
                      <a:pPr fontAlgn="t"/>
                      <a:r>
                        <a:rPr lang="el-GR" sz="2000" dirty="0"/>
                        <a:t/>
                      </a:r>
                      <a:br>
                        <a:rPr lang="el-GR" sz="2000" dirty="0"/>
                      </a:br>
                      <a:r>
                        <a:rPr lang="el-GR" sz="2000" dirty="0"/>
                        <a:t>2.766.890 </a:t>
                      </a:r>
                      <a:r>
                        <a:rPr lang="el-GR" sz="2000" u="none" strike="noStrike" dirty="0">
                          <a:solidFill>
                            <a:srgbClr val="0B0080"/>
                          </a:solidFill>
                          <a:hlinkClick r:id="rId24" tooltip="Τετραγωνικό χιλιόμετρο"/>
                        </a:rPr>
                        <a:t>km</a:t>
                      </a:r>
                      <a:r>
                        <a:rPr lang="el-GR" sz="2000" u="none" strike="noStrike" baseline="30000" dirty="0">
                          <a:solidFill>
                            <a:srgbClr val="0B0080"/>
                          </a:solidFill>
                          <a:hlinkClick r:id="rId24" tooltip="Τετραγωνικό χιλιόμετρο"/>
                        </a:rPr>
                        <a:t>2</a:t>
                      </a:r>
                      <a:r>
                        <a:rPr lang="el-GR" sz="2000" dirty="0"/>
                        <a:t> </a:t>
                      </a:r>
                      <a:r>
                        <a:rPr lang="el-GR" sz="2000" u="none" strike="noStrike" dirty="0">
                          <a:solidFill>
                            <a:srgbClr val="0B0080"/>
                          </a:solidFill>
                          <a:hlinkClick r:id="rId25" tooltip="Κατάλογος χωρών ανά έκταση"/>
                        </a:rPr>
                        <a:t>(8η)</a:t>
                      </a:r>
                      <a:r>
                        <a:rPr lang="el-GR" sz="2000" dirty="0"/>
                        <a:t/>
                      </a:r>
                      <a:br>
                        <a:rPr lang="el-GR" sz="2000" dirty="0"/>
                      </a:br>
                      <a:r>
                        <a:rPr lang="el-GR" sz="2000" dirty="0"/>
                        <a:t>1,1%</a:t>
                      </a:r>
                      <a:br>
                        <a:rPr lang="el-GR" sz="2000" dirty="0"/>
                      </a:br>
                      <a:r>
                        <a:rPr lang="el-GR" sz="2000" dirty="0"/>
                        <a:t>9.861 km</a:t>
                      </a:r>
                      <a:br>
                        <a:rPr lang="el-GR" sz="2000" dirty="0"/>
                      </a:br>
                      <a:r>
                        <a:rPr lang="el-GR" sz="2000" dirty="0"/>
                        <a:t>4.989 km</a:t>
                      </a:r>
                    </a:p>
                  </a:txBody>
                  <a:tcPr>
                    <a:lnL w="9525" cap="flat" cmpd="sng" algn="ctr">
                      <a:solidFill>
                        <a:srgbClr val="CED3DE"/>
                      </a:solidFill>
                      <a:prstDash val="solid"/>
                      <a:round/>
                      <a:headEnd type="none" w="med" len="med"/>
                      <a:tailEnd type="none" w="med" len="med"/>
                    </a:lnL>
                    <a:lnR w="9525" cap="flat" cmpd="sng" algn="ctr">
                      <a:solidFill>
                        <a:srgbClr val="CED3DE"/>
                      </a:solidFill>
                      <a:prstDash val="solid"/>
                      <a:round/>
                      <a:headEnd type="none" w="med" len="med"/>
                      <a:tailEnd type="none" w="med" len="med"/>
                    </a:lnR>
                    <a:lnT w="9525" cap="flat" cmpd="sng" algn="ctr">
                      <a:solidFill>
                        <a:srgbClr val="CED3DE"/>
                      </a:solidFill>
                      <a:prstDash val="solid"/>
                      <a:round/>
                      <a:headEnd type="none" w="med" len="med"/>
                      <a:tailEnd type="none" w="med" len="med"/>
                    </a:lnT>
                    <a:lnB w="9525" cap="flat" cmpd="sng" algn="ctr">
                      <a:solidFill>
                        <a:srgbClr val="CED3DE"/>
                      </a:solidFill>
                      <a:prstDash val="solid"/>
                      <a:round/>
                      <a:headEnd type="none" w="med" len="med"/>
                      <a:tailEnd type="none" w="med" len="med"/>
                    </a:lnB>
                    <a:solidFill>
                      <a:srgbClr val="F9F9F9"/>
                    </a:solidFill>
                  </a:tcPr>
                </a:tc>
              </a:tr>
            </a:tbl>
          </a:graphicData>
        </a:graphic>
      </p:graphicFrame>
      <p:graphicFrame>
        <p:nvGraphicFramePr>
          <p:cNvPr id="7" name="Table 6"/>
          <p:cNvGraphicFramePr>
            <a:graphicFrameLocks noGrp="1"/>
          </p:cNvGraphicFramePr>
          <p:nvPr/>
        </p:nvGraphicFramePr>
        <p:xfrm>
          <a:off x="6096000" y="0"/>
          <a:ext cx="6096000" cy="1188720"/>
        </p:xfrm>
        <a:graphic>
          <a:graphicData uri="http://schemas.openxmlformats.org/drawingml/2006/table">
            <a:tbl>
              <a:tblPr/>
              <a:tblGrid>
                <a:gridCol w="3048000"/>
                <a:gridCol w="3048000"/>
              </a:tblGrid>
              <a:tr h="0">
                <a:tc>
                  <a:txBody>
                    <a:bodyPr/>
                    <a:lstStyle/>
                    <a:p>
                      <a:pPr algn="l" fontAlgn="t"/>
                      <a:r>
                        <a:rPr lang="el-GR" b="1" u="none" strike="noStrike" dirty="0">
                          <a:solidFill>
                            <a:srgbClr val="0B0080"/>
                          </a:solidFill>
                          <a:hlinkClick r:id="rId26" tooltip="Πληθυσμός"/>
                        </a:rPr>
                        <a:t>Πληθυσμός</a:t>
                      </a:r>
                      <a:r>
                        <a:rPr lang="el-GR" b="0" dirty="0"/>
                        <a:t/>
                      </a:r>
                      <a:br>
                        <a:rPr lang="el-GR" b="0" dirty="0"/>
                      </a:br>
                      <a:r>
                        <a:rPr lang="el-GR" b="0" dirty="0"/>
                        <a:t> • Εκτίμηση 2015</a:t>
                      </a:r>
                      <a:br>
                        <a:rPr lang="el-GR" b="0" dirty="0"/>
                      </a:br>
                      <a:r>
                        <a:rPr lang="el-GR" b="0" dirty="0"/>
                        <a:t> • Απογραφή 2011</a:t>
                      </a:r>
                      <a:br>
                        <a:rPr lang="el-GR" b="0" dirty="0"/>
                      </a:br>
                      <a:r>
                        <a:rPr lang="el-GR" b="0" dirty="0"/>
                        <a:t> • </a:t>
                      </a:r>
                      <a:r>
                        <a:rPr lang="el-GR" b="0" u="none" strike="noStrike" dirty="0">
                          <a:solidFill>
                            <a:srgbClr val="0B0080"/>
                          </a:solidFill>
                          <a:hlinkClick r:id="rId27" tooltip="Πυκνότητα πληθυσμού"/>
                        </a:rPr>
                        <a:t>Πυκνότητα</a:t>
                      </a:r>
                      <a:endParaRPr lang="el-GR" b="0" dirty="0"/>
                    </a:p>
                  </a:txBody>
                  <a:tcPr>
                    <a:lnL w="9525" cap="flat" cmpd="sng" algn="ctr">
                      <a:solidFill>
                        <a:srgbClr val="CED3DE"/>
                      </a:solidFill>
                      <a:prstDash val="solid"/>
                      <a:round/>
                      <a:headEnd type="none" w="med" len="med"/>
                      <a:tailEnd type="none" w="med" len="med"/>
                    </a:lnL>
                    <a:lnR w="9525" cap="flat" cmpd="sng" algn="ctr">
                      <a:solidFill>
                        <a:srgbClr val="CED3DE"/>
                      </a:solidFill>
                      <a:prstDash val="solid"/>
                      <a:round/>
                      <a:headEnd type="none" w="med" len="med"/>
                      <a:tailEnd type="none" w="med" len="med"/>
                    </a:lnR>
                    <a:lnT w="9525" cap="flat" cmpd="sng" algn="ctr">
                      <a:solidFill>
                        <a:srgbClr val="CED3DE"/>
                      </a:solidFill>
                      <a:prstDash val="solid"/>
                      <a:round/>
                      <a:headEnd type="none" w="med" len="med"/>
                      <a:tailEnd type="none" w="med" len="med"/>
                    </a:lnT>
                    <a:lnB w="9525" cap="flat" cmpd="sng" algn="ctr">
                      <a:solidFill>
                        <a:srgbClr val="CED3DE"/>
                      </a:solidFill>
                      <a:prstDash val="solid"/>
                      <a:round/>
                      <a:headEnd type="none" w="med" len="med"/>
                      <a:tailEnd type="none" w="med" len="med"/>
                    </a:lnB>
                    <a:solidFill>
                      <a:srgbClr val="F9F9F9"/>
                    </a:solidFill>
                  </a:tcPr>
                </a:tc>
                <a:tc>
                  <a:txBody>
                    <a:bodyPr/>
                    <a:lstStyle/>
                    <a:p>
                      <a:pPr fontAlgn="t"/>
                      <a:r>
                        <a:rPr lang="el-GR" dirty="0"/>
                        <a:t/>
                      </a:r>
                      <a:br>
                        <a:rPr lang="el-GR" dirty="0"/>
                      </a:br>
                      <a:r>
                        <a:rPr lang="el-GR" dirty="0"/>
                        <a:t>43.131.966</a:t>
                      </a:r>
                      <a:r>
                        <a:rPr lang="el-GR" u="none" strike="noStrike" baseline="30000" dirty="0">
                          <a:solidFill>
                            <a:srgbClr val="0B0080"/>
                          </a:solidFill>
                          <a:hlinkClick r:id="rId28"/>
                        </a:rPr>
                        <a:t>[1]</a:t>
                      </a:r>
                      <a:r>
                        <a:rPr lang="el-GR" dirty="0"/>
                        <a:t> (</a:t>
                      </a:r>
                      <a:r>
                        <a:rPr lang="el-GR" u="none" strike="noStrike" dirty="0">
                          <a:solidFill>
                            <a:srgbClr val="0B0080"/>
                          </a:solidFill>
                          <a:hlinkClick r:id="rId29" tooltip="Κατάλογος χωρών ανά πληθυσμό"/>
                        </a:rPr>
                        <a:t>31η</a:t>
                      </a:r>
                      <a:r>
                        <a:rPr lang="el-GR" dirty="0"/>
                        <a:t>)</a:t>
                      </a:r>
                      <a:br>
                        <a:rPr lang="el-GR" dirty="0"/>
                      </a:br>
                      <a:r>
                        <a:rPr lang="el-GR" dirty="0"/>
                        <a:t>40.117.096</a:t>
                      </a:r>
                      <a:r>
                        <a:rPr lang="el-GR" u="none" strike="noStrike" baseline="30000" dirty="0">
                          <a:solidFill>
                            <a:srgbClr val="0B0080"/>
                          </a:solidFill>
                          <a:hlinkClick r:id="rId28"/>
                        </a:rPr>
                        <a:t>[2]</a:t>
                      </a:r>
                      <a:r>
                        <a:rPr lang="el-GR" dirty="0"/>
                        <a:t> </a:t>
                      </a:r>
                      <a:br>
                        <a:rPr lang="el-GR" dirty="0"/>
                      </a:br>
                      <a:r>
                        <a:rPr lang="el-GR" dirty="0"/>
                        <a:t>15,5 κατ./</a:t>
                      </a:r>
                      <a:r>
                        <a:rPr lang="el-GR" u="none" strike="noStrike" dirty="0">
                          <a:solidFill>
                            <a:srgbClr val="0B0080"/>
                          </a:solidFill>
                          <a:hlinkClick r:id="rId24" tooltip="Τετραγωνικό χιλιόμετρο"/>
                        </a:rPr>
                        <a:t>km</a:t>
                      </a:r>
                      <a:r>
                        <a:rPr lang="el-GR" u="none" strike="noStrike" baseline="30000" dirty="0">
                          <a:solidFill>
                            <a:srgbClr val="0B0080"/>
                          </a:solidFill>
                          <a:hlinkClick r:id="rId24" tooltip="Τετραγωνικό χιλιόμετρο"/>
                        </a:rPr>
                        <a:t>2</a:t>
                      </a:r>
                      <a:r>
                        <a:rPr lang="el-GR" dirty="0"/>
                        <a:t> (</a:t>
                      </a:r>
                      <a:r>
                        <a:rPr lang="el-GR" u="none" strike="noStrike" dirty="0">
                          <a:solidFill>
                            <a:srgbClr val="0B0080"/>
                          </a:solidFill>
                          <a:hlinkClick r:id="rId30" tooltip="Κατάλογος χωρών κατά πυκνότητα πληθυσμού"/>
                        </a:rPr>
                        <a:t>211η</a:t>
                      </a:r>
                      <a:r>
                        <a:rPr lang="el-GR" dirty="0"/>
                        <a:t>)</a:t>
                      </a:r>
                    </a:p>
                  </a:txBody>
                  <a:tcPr>
                    <a:lnL w="9525" cap="flat" cmpd="sng" algn="ctr">
                      <a:solidFill>
                        <a:srgbClr val="CED3DE"/>
                      </a:solidFill>
                      <a:prstDash val="solid"/>
                      <a:round/>
                      <a:headEnd type="none" w="med" len="med"/>
                      <a:tailEnd type="none" w="med" len="med"/>
                    </a:lnL>
                    <a:lnR w="9525" cap="flat" cmpd="sng" algn="ctr">
                      <a:solidFill>
                        <a:srgbClr val="CED3DE"/>
                      </a:solidFill>
                      <a:prstDash val="solid"/>
                      <a:round/>
                      <a:headEnd type="none" w="med" len="med"/>
                      <a:tailEnd type="none" w="med" len="med"/>
                    </a:lnR>
                    <a:lnT w="9525" cap="flat" cmpd="sng" algn="ctr">
                      <a:solidFill>
                        <a:srgbClr val="CED3DE"/>
                      </a:solidFill>
                      <a:prstDash val="solid"/>
                      <a:round/>
                      <a:headEnd type="none" w="med" len="med"/>
                      <a:tailEnd type="none" w="med" len="med"/>
                    </a:lnT>
                    <a:lnB w="9525" cap="flat" cmpd="sng" algn="ctr">
                      <a:solidFill>
                        <a:srgbClr val="CED3DE"/>
                      </a:solidFill>
                      <a:prstDash val="solid"/>
                      <a:round/>
                      <a:headEnd type="none" w="med" len="med"/>
                      <a:tailEnd type="none" w="med" len="med"/>
                    </a:lnB>
                    <a:solidFill>
                      <a:srgbClr val="F9F9F9"/>
                    </a:solidFill>
                  </a:tcPr>
                </a:tc>
              </a:tr>
            </a:tbl>
          </a:graphicData>
        </a:graphic>
      </p:graphicFrame>
      <p:sp>
        <p:nvSpPr>
          <p:cNvPr id="8" name="Rectangle 7"/>
          <p:cNvSpPr/>
          <p:nvPr/>
        </p:nvSpPr>
        <p:spPr>
          <a:xfrm>
            <a:off x="6096000" y="1295400"/>
            <a:ext cx="4572000" cy="1200329"/>
          </a:xfrm>
          <a:prstGeom prst="rect">
            <a:avLst/>
          </a:prstGeom>
        </p:spPr>
        <p:txBody>
          <a:bodyPr>
            <a:spAutoFit/>
          </a:bodyPr>
          <a:lstStyle/>
          <a:p>
            <a:pPr fontAlgn="t"/>
            <a:r>
              <a:rPr lang="el-GR" dirty="0" smtClean="0"/>
              <a:t/>
            </a:r>
            <a:br>
              <a:rPr lang="el-GR" dirty="0" smtClean="0"/>
            </a:br>
            <a:r>
              <a:rPr lang="el-GR" dirty="0" smtClean="0"/>
              <a:t>43.131.966 (</a:t>
            </a:r>
            <a:r>
              <a:rPr lang="el-GR" dirty="0" smtClean="0">
                <a:solidFill>
                  <a:srgbClr val="0B0080"/>
                </a:solidFill>
                <a:hlinkClick r:id="rId29" tooltip="Κατάλογος χωρών ανά πληθυσμό"/>
              </a:rPr>
              <a:t>31η</a:t>
            </a:r>
            <a:r>
              <a:rPr lang="el-GR" dirty="0" smtClean="0"/>
              <a:t>)</a:t>
            </a:r>
            <a:br>
              <a:rPr lang="el-GR" dirty="0" smtClean="0"/>
            </a:br>
            <a:r>
              <a:rPr lang="el-GR" dirty="0" smtClean="0"/>
              <a:t>40.117.096</a:t>
            </a:r>
            <a:r>
              <a:rPr lang="el-GR" baseline="30000" dirty="0" smtClean="0">
                <a:solidFill>
                  <a:srgbClr val="0B0080"/>
                </a:solidFill>
              </a:rPr>
              <a:t>[</a:t>
            </a:r>
            <a:r>
              <a:rPr lang="el-GR" dirty="0" smtClean="0"/>
              <a:t/>
            </a:r>
            <a:br>
              <a:rPr lang="el-GR" dirty="0" smtClean="0"/>
            </a:br>
            <a:r>
              <a:rPr lang="el-GR" dirty="0" smtClean="0"/>
              <a:t>15,5 κατ./</a:t>
            </a:r>
            <a:r>
              <a:rPr lang="el-GR" dirty="0" smtClean="0">
                <a:solidFill>
                  <a:srgbClr val="0B0080"/>
                </a:solidFill>
                <a:hlinkClick r:id="rId24" tooltip="Τετραγωνικό χιλιόμετρο"/>
              </a:rPr>
              <a:t>km</a:t>
            </a:r>
            <a:r>
              <a:rPr lang="el-GR" baseline="30000" dirty="0" smtClean="0">
                <a:solidFill>
                  <a:srgbClr val="0B0080"/>
                </a:solidFill>
                <a:hlinkClick r:id="rId24" tooltip="Τετραγωνικό χιλιόμετρο"/>
              </a:rPr>
              <a:t>2</a:t>
            </a:r>
            <a:r>
              <a:rPr lang="el-GR" dirty="0" smtClean="0"/>
              <a:t> (</a:t>
            </a:r>
            <a:r>
              <a:rPr lang="el-GR" dirty="0" smtClean="0">
                <a:solidFill>
                  <a:srgbClr val="0B0080"/>
                </a:solidFill>
                <a:hlinkClick r:id="rId30" tooltip="Κατάλογος χωρών κατά πυκνότητα πληθυσμού"/>
              </a:rPr>
              <a:t>211η</a:t>
            </a:r>
            <a:r>
              <a:rPr lang="el-GR" dirty="0" smtClean="0"/>
              <a:t>)</a:t>
            </a:r>
            <a:endParaRPr lang="el-GR" dirty="0"/>
          </a:p>
        </p:txBody>
      </p:sp>
    </p:spTree>
  </p:cSld>
  <p:clrMapOvr>
    <a:masterClrMapping/>
  </p:clrMapOvr>
  <p:transition>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u="sng" dirty="0" smtClean="0">
                <a:hlinkClick r:id="rId3" tooltip="Αρχηγός Κράτους της Αργεντινής (δεν έχει γραφτεί ακόμα)"/>
              </a:rPr>
              <a:t>Πρόεδρος</a:t>
            </a:r>
            <a:endParaRPr lang="el-GR" dirty="0"/>
          </a:p>
        </p:txBody>
      </p:sp>
      <p:pic>
        <p:nvPicPr>
          <p:cNvPr id="6" name="Content Placeholder 5" descr="Presidente_Macri_en_el_Sillon_de_Rivadavia_(cropped).jpg"/>
          <p:cNvPicPr>
            <a:picLocks noGrp="1" noChangeAspect="1"/>
          </p:cNvPicPr>
          <p:nvPr>
            <p:ph idx="1"/>
          </p:nvPr>
        </p:nvPicPr>
        <p:blipFill>
          <a:blip r:embed="rId4" cstate="print"/>
          <a:stretch>
            <a:fillRect/>
          </a:stretch>
        </p:blipFill>
        <p:spPr>
          <a:xfrm>
            <a:off x="2667000" y="1981200"/>
            <a:ext cx="3581400" cy="4876800"/>
          </a:xfrm>
        </p:spPr>
      </p:pic>
      <p:sp>
        <p:nvSpPr>
          <p:cNvPr id="7" name="Rectangle 6"/>
          <p:cNvSpPr/>
          <p:nvPr/>
        </p:nvSpPr>
        <p:spPr>
          <a:xfrm>
            <a:off x="3505200" y="1219200"/>
            <a:ext cx="1962076" cy="830997"/>
          </a:xfrm>
          <a:prstGeom prst="rect">
            <a:avLst/>
          </a:prstGeom>
        </p:spPr>
        <p:txBody>
          <a:bodyPr wrap="square">
            <a:spAutoFit/>
          </a:bodyPr>
          <a:lstStyle/>
          <a:p>
            <a:r>
              <a:rPr lang="el-GR" sz="2400" b="1" dirty="0" smtClean="0"/>
              <a:t>Μαουρίσιο Μάκρι</a:t>
            </a:r>
            <a:endParaRPr lang="el-GR" sz="2400" dirty="0"/>
          </a:p>
        </p:txBody>
      </p:sp>
    </p:spTree>
  </p:cSld>
  <p:clrMapOvr>
    <a:masterClrMapping/>
  </p:clrMapOvr>
  <p:transition>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609600"/>
            <a:ext cx="5105400" cy="533399"/>
          </a:xfrm>
        </p:spPr>
        <p:txBody>
          <a:bodyPr>
            <a:normAutofit fontScale="90000"/>
          </a:bodyPr>
          <a:lstStyle/>
          <a:p>
            <a:r>
              <a:rPr lang="el-GR" b="1" dirty="0" smtClean="0"/>
              <a:t>Κλίμα</a:t>
            </a:r>
            <a:br>
              <a:rPr lang="el-GR" b="1" dirty="0" smtClean="0"/>
            </a:br>
            <a:endParaRPr lang="el-GR" dirty="0"/>
          </a:p>
        </p:txBody>
      </p:sp>
      <p:sp>
        <p:nvSpPr>
          <p:cNvPr id="3" name="Subtitle 2"/>
          <p:cNvSpPr>
            <a:spLocks noGrp="1"/>
          </p:cNvSpPr>
          <p:nvPr>
            <p:ph type="subTitle" idx="1"/>
          </p:nvPr>
        </p:nvSpPr>
        <p:spPr>
          <a:xfrm>
            <a:off x="1600200" y="762000"/>
            <a:ext cx="6400800" cy="1981200"/>
          </a:xfrm>
        </p:spPr>
        <p:txBody>
          <a:bodyPr>
            <a:noAutofit/>
          </a:bodyPr>
          <a:lstStyle/>
          <a:p>
            <a:r>
              <a:rPr lang="el-GR" sz="2400" dirty="0" smtClean="0">
                <a:solidFill>
                  <a:schemeClr val="tx1"/>
                </a:solidFill>
              </a:rPr>
              <a:t>Επειδή η Αργεντινή εκτείνεται σε μεγάλο εύρος γεωγραφικών πλατώνπαρατηρείται στη χώρα ένα σύνολο κλιματικών τύπων. Κατά κανόνα, το κλίμα είναι κυρίως εύκρατο με διακυμάνσεις από υποτροπικό στο βορρά και υποπολικό στο νότο. Το βόρειο τμήμα της χώρας έχει χαρακτηριστικά ιδιαίτερα θερμά </a:t>
            </a:r>
            <a:r>
              <a:rPr lang="el-GR" sz="2400" dirty="0" smtClean="0">
                <a:solidFill>
                  <a:schemeClr val="tx1"/>
                </a:solidFill>
                <a:hlinkClick r:id="rId3" tooltip="Καλοκαίρι"/>
              </a:rPr>
              <a:t>καλοκαίρια</a:t>
            </a:r>
            <a:r>
              <a:rPr lang="el-GR" sz="2400" dirty="0" smtClean="0">
                <a:solidFill>
                  <a:schemeClr val="tx1"/>
                </a:solidFill>
              </a:rPr>
              <a:t> και ήπιους ξηρούς </a:t>
            </a:r>
            <a:r>
              <a:rPr lang="el-GR" sz="2400" dirty="0" smtClean="0">
                <a:solidFill>
                  <a:schemeClr val="tx1"/>
                </a:solidFill>
                <a:hlinkClick r:id="rId4" tooltip="Χειμώνας"/>
              </a:rPr>
              <a:t>χειμώνες</a:t>
            </a:r>
            <a:r>
              <a:rPr lang="el-GR" sz="2400" dirty="0" smtClean="0">
                <a:solidFill>
                  <a:schemeClr val="tx1"/>
                </a:solidFill>
              </a:rPr>
              <a:t>, με περιοδικές περιόδους </a:t>
            </a:r>
            <a:r>
              <a:rPr lang="el-GR" sz="2400" dirty="0" smtClean="0">
                <a:solidFill>
                  <a:schemeClr val="tx1"/>
                </a:solidFill>
                <a:hlinkClick r:id="rId5" tooltip="Ξηρασία (δεν έχει γραφτεί ακόμα)"/>
              </a:rPr>
              <a:t>ξηρασίας</a:t>
            </a:r>
            <a:r>
              <a:rPr lang="el-GR" sz="2400" dirty="0" smtClean="0">
                <a:solidFill>
                  <a:schemeClr val="tx1"/>
                </a:solidFill>
              </a:rPr>
              <a:t>. Η κεντρική Αργεντινή έχει θερμά καλοκαίρια με </a:t>
            </a:r>
            <a:r>
              <a:rPr lang="el-GR" sz="2400" dirty="0" smtClean="0">
                <a:solidFill>
                  <a:schemeClr val="tx1"/>
                </a:solidFill>
                <a:hlinkClick r:id="rId6" tooltip="Καταιγίδα"/>
              </a:rPr>
              <a:t>καταιγίδες</a:t>
            </a:r>
            <a:r>
              <a:rPr lang="el-GR" sz="2400" dirty="0" smtClean="0">
                <a:solidFill>
                  <a:schemeClr val="tx1"/>
                </a:solidFill>
              </a:rPr>
              <a:t> και ψυχρούς χειμώνες. Είναι χαρακτηριστικό ότι το μεγαλύτερο μέγεθος </a:t>
            </a:r>
            <a:r>
              <a:rPr lang="el-GR" sz="2400" dirty="0" smtClean="0">
                <a:solidFill>
                  <a:schemeClr val="tx1"/>
                </a:solidFill>
                <a:hlinkClick r:id="rId7" tooltip="Χαλάζι"/>
              </a:rPr>
              <a:t>χαλαζιού</a:t>
            </a:r>
            <a:r>
              <a:rPr lang="el-GR" sz="2400" dirty="0" smtClean="0">
                <a:solidFill>
                  <a:schemeClr val="tx1"/>
                </a:solidFill>
              </a:rPr>
              <a:t> παγκόσμια έχει καταγραφεί στην κεντροδυτική Αργεντινή. Οι νοτιότερες περιοχές έχουν θερμά καλοκαίρια και ψυχρούς χειμώνες με έντονες </a:t>
            </a:r>
            <a:r>
              <a:rPr lang="el-GR" sz="2400" dirty="0" smtClean="0">
                <a:solidFill>
                  <a:schemeClr val="tx1"/>
                </a:solidFill>
                <a:hlinkClick r:id="rId8" tooltip="Χιονόπτωση"/>
              </a:rPr>
              <a:t>χιονοπτώσεις</a:t>
            </a:r>
            <a:r>
              <a:rPr lang="el-GR" sz="2400" dirty="0" smtClean="0">
                <a:solidFill>
                  <a:schemeClr val="tx1"/>
                </a:solidFill>
              </a:rPr>
              <a:t>, ιδιαίτερα στις ορεινές ζώνες</a:t>
            </a:r>
            <a:r>
              <a:rPr lang="el-GR" sz="2000" dirty="0" smtClean="0">
                <a:solidFill>
                  <a:schemeClr val="tx1"/>
                </a:solidFill>
              </a:rPr>
              <a:t>.</a:t>
            </a:r>
            <a:endParaRPr lang="el-GR" sz="2000" dirty="0">
              <a:solidFill>
                <a:schemeClr val="tx1"/>
              </a:solidFill>
            </a:endParaRPr>
          </a:p>
        </p:txBody>
      </p:sp>
    </p:spTree>
  </p:cSld>
  <p:clrMapOvr>
    <a:masterClrMapping/>
  </p:clrMapOvr>
  <p:transition>
    <p:whee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2677656"/>
          </a:xfrm>
          <a:prstGeom prst="rect">
            <a:avLst/>
          </a:prstGeom>
        </p:spPr>
        <p:txBody>
          <a:bodyPr wrap="square">
            <a:spAutoFit/>
          </a:bodyPr>
          <a:lstStyle/>
          <a:p>
            <a:r>
              <a:rPr lang="el-GR" sz="2400" dirty="0" smtClean="0"/>
              <a:t>Το Αργεντίνικο ταγκό έχει τις ρίζες του στους δρόμους του Buenos Aires, στην Αργεντινή, απ' όπου πήρε και το όνομά του. Στα μέσα του 1800, οι αφρικανοί σκλάβοι της περιοχής συγκεντρώνονταν και εκφράζονταν μέσω του χορού (λέγεται ότι αρχικά ο χορός χορευόταν αποκλειστικά από άντρες) . Η έλλειψη θέσεων εργασίας υποχρέωσε τους χορευτές να βελτιώσουν την τεχνική και τις κινήσεις τους αναδεικνύοντας έτσι το Αργεντίνικο ταγκό σε μια εξελιγμένη μορφή χορού.</a:t>
            </a:r>
            <a:endParaRPr lang="el-GR" sz="2400" dirty="0"/>
          </a:p>
        </p:txBody>
      </p:sp>
      <p:pic>
        <p:nvPicPr>
          <p:cNvPr id="3" name="Picture 2" descr="αρχείο λήψης (4).jpg"/>
          <p:cNvPicPr>
            <a:picLocks noChangeAspect="1"/>
          </p:cNvPicPr>
          <p:nvPr/>
        </p:nvPicPr>
        <p:blipFill>
          <a:blip r:embed="rId3" cstate="print"/>
          <a:stretch>
            <a:fillRect/>
          </a:stretch>
        </p:blipFill>
        <p:spPr>
          <a:xfrm>
            <a:off x="0" y="2743200"/>
            <a:ext cx="4329881" cy="4114800"/>
          </a:xfrm>
          <a:prstGeom prst="rect">
            <a:avLst/>
          </a:prstGeom>
        </p:spPr>
      </p:pic>
      <p:pic>
        <p:nvPicPr>
          <p:cNvPr id="4" name="Picture 3" descr="αρχείο λήψης (5).jpg"/>
          <p:cNvPicPr>
            <a:picLocks noChangeAspect="1"/>
          </p:cNvPicPr>
          <p:nvPr/>
        </p:nvPicPr>
        <p:blipFill>
          <a:blip r:embed="rId4" cstate="print"/>
          <a:stretch>
            <a:fillRect/>
          </a:stretch>
        </p:blipFill>
        <p:spPr>
          <a:xfrm>
            <a:off x="4343400" y="2743199"/>
            <a:ext cx="4800600" cy="411480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odrigo Leão - Lula Pena - Pasión (4).mp3">
            <a:hlinkClick r:id="" action="ppaction://media"/>
          </p:cNvPr>
          <p:cNvPicPr>
            <a:picLocks noRot="1" noChangeAspect="1"/>
          </p:cNvPicPr>
          <p:nvPr>
            <a:audioFile r:link="rId1"/>
          </p:nvPr>
        </p:nvPicPr>
        <p:blipFill>
          <a:blip r:embed="rId4" cstate="print"/>
          <a:stretch>
            <a:fillRect/>
          </a:stretch>
        </p:blipFill>
        <p:spPr>
          <a:xfrm>
            <a:off x="2895600" y="1905000"/>
            <a:ext cx="2057400" cy="2057400"/>
          </a:xfrm>
          <a:prstGeom prst="rect">
            <a:avLst/>
          </a:prstGeom>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719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472</TotalTime>
  <Words>234</Words>
  <Application>Microsoft Office PowerPoint</Application>
  <PresentationFormat>Προβολή στην οθόνη (4:3)</PresentationFormat>
  <Paragraphs>62</Paragraphs>
  <Slides>14</Slides>
  <Notes>12</Notes>
  <HiddenSlides>0</HiddenSlides>
  <MMClips>1</MMClips>
  <ScaleCrop>false</ScaleCrop>
  <HeadingPairs>
    <vt:vector size="4" baseType="variant">
      <vt:variant>
        <vt:lpstr>Θέμα</vt:lpstr>
      </vt:variant>
      <vt:variant>
        <vt:i4>1</vt:i4>
      </vt:variant>
      <vt:variant>
        <vt:lpstr>Τίτλοι διαφανειών</vt:lpstr>
      </vt:variant>
      <vt:variant>
        <vt:i4>14</vt:i4>
      </vt:variant>
    </vt:vector>
  </HeadingPairs>
  <TitlesOfParts>
    <vt:vector size="15" baseType="lpstr">
      <vt:lpstr>Office Theme</vt:lpstr>
      <vt:lpstr>Η ΑΡΓΕΝΤΙΝΗ</vt:lpstr>
      <vt:lpstr>Η Δημοκρατία της Αργεντινής, ή συνηθέστερα Αργεντινή, είναι μια ισπανόφωνη χώρα στο νότιο τμήμα της Λατινικής Αμερικής, μεταξύ των Άνδεων και του νότιου Ατλαντικού Ωκεανού. Είναι η δεύτερη σε μεγαλύτερη έκταση χώρα της Λατινικής Αμερικής μετά τη Βραζιλία. Συνορεύει με τις Ουρουγουάη, Βραζιλία, Παραγουάη,Βολιβία και Χιλή. Πήρε την ονομασία της από το «αργέντουμ» (άργυρος), ένα πολύτιμο μέταλλο το οποίο προμηθεύονταν οι πρώτες ευρωπαϊκές αποικίες στην περιοχή. Πρωτεύουσα της χώρας είναι το Μπουένος Άιρες, το οποίο βρίσκεται στο ανατολικό τμήμα της χώρας και είναι ένα από τα μεγαλύτερα λιμάνια του Ατλαντικού Ωκεανού. Άλλες σημαντικές πόλεις είναι οι Σάντα Φε και Ροσάριο στο κεντρικό τμήμα της χώρας, Τουκουμάν στο βόρειο και Ρίο Γκράντε στο νότιο.  </vt:lpstr>
      <vt:lpstr> Σημαία</vt:lpstr>
      <vt:lpstr>Διαφάνεια 4</vt:lpstr>
      <vt:lpstr>Διαφάνεια 5</vt:lpstr>
      <vt:lpstr>Πρόεδρος</vt:lpstr>
      <vt:lpstr>Κλίμα </vt:lpstr>
      <vt:lpstr>Διαφάνεια 8</vt:lpstr>
      <vt:lpstr>Διαφάνεια 9</vt:lpstr>
      <vt:lpstr>Διαφάνεια 10</vt:lpstr>
      <vt:lpstr>Διαφάνεια 11</vt:lpstr>
      <vt:lpstr>Αξιοθέατα</vt:lpstr>
      <vt:lpstr>Διαφάνεια 13</vt:lpstr>
      <vt:lpstr>ΜΑΡΙΦΙΝΑ ΠΑΝΑΓΙΩΤΙΔΟΥ</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ΑΡΓΕΤΙΝΗ</dc:title>
  <dc:creator>marifina pan</dc:creator>
  <cp:lastModifiedBy>mairi</cp:lastModifiedBy>
  <cp:revision>53</cp:revision>
  <dcterms:created xsi:type="dcterms:W3CDTF">2006-08-16T00:00:00Z</dcterms:created>
  <dcterms:modified xsi:type="dcterms:W3CDTF">2016-08-29T05:40:40Z</dcterms:modified>
</cp:coreProperties>
</file>