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57" r:id="rId5"/>
    <p:sldId id="258" r:id="rId6"/>
    <p:sldId id="265" r:id="rId7"/>
    <p:sldId id="266" r:id="rId8"/>
    <p:sldId id="259" r:id="rId9"/>
    <p:sldId id="260" r:id="rId10"/>
    <p:sldId id="261" r:id="rId11"/>
    <p:sldId id="262" r:id="rId12"/>
    <p:sldId id="263" r:id="rId13"/>
    <p:sldId id="264" r:id="rId14"/>
    <p:sldId id="267" r:id="rId15"/>
    <p:sldId id="269"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93" autoAdjust="0"/>
    <p:restoredTop sz="94660"/>
  </p:normalViewPr>
  <p:slideViewPr>
    <p:cSldViewPr>
      <p:cViewPr varScale="1">
        <p:scale>
          <a:sx n="68" d="100"/>
          <a:sy n="68" d="100"/>
        </p:scale>
        <p:origin x="-5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3/6/2016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A7%CE%AF%CE%BD%CF%84%CE%BF%CF%85_%CE%9A%CE%BF%CF%85%CF%82" TargetMode="External"/><Relationship Id="rId2" Type="http://schemas.openxmlformats.org/officeDocument/2006/relationships/hyperlink" Target="https://el.wikipedia.org/wiki/%CE%A5%CF%88%CF%8C%CE%BC%CE%B5%CF%84%CF%81%CE%B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A7%CE%AD%CE%BB%CE%BC%CE%B1%CE%BD%CF%84_%CF%80%CE%BF%CF%84%CE%B1%CE%BC%CF%8C%CF%82" TargetMode="External"/><Relationship Id="rId2" Type="http://schemas.openxmlformats.org/officeDocument/2006/relationships/hyperlink" Target="https://el.wikipedia.org/wiki/%CE%91%CE%BC%CE%BF%CF%8D_%CE%9D%CF%84%CE%AC%CF%81%CE%B9%CE%B1" TargetMode="External"/><Relationship Id="rId1" Type="http://schemas.openxmlformats.org/officeDocument/2006/relationships/slideLayout" Target="../slideLayouts/slideLayout2.xml"/><Relationship Id="rId5" Type="http://schemas.openxmlformats.org/officeDocument/2006/relationships/hyperlink" Target="https://el.wikipedia.org/wiki/%CE%9A%CE%B1%CE%BC%CF%80%CE%BF%CF%8D%CE%BB_(%CF%80%CE%BF%CF%84%CE%B1%CE%BC%CF%8C%CF%82)" TargetMode="External"/><Relationship Id="rId4" Type="http://schemas.openxmlformats.org/officeDocument/2006/relationships/hyperlink" Target="https://el.wikipedia.org/w/index.php?title=%CE%A7%CE%AC%CF%81%CE%B9%CF%81%CE%BF%CF%85%CE%BD%CF%84&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org/wiki/%CE%93%CE%BA%CE%B1%CE%B6%CE%BD%CE%AF_(%CF%80%CE%B5%CF%81%CE%B9%CE%BF%CF%87%CE%AE)" TargetMode="External"/><Relationship Id="rId2" Type="http://schemas.openxmlformats.org/officeDocument/2006/relationships/hyperlink" Target="https://el.wikipedia.org/wiki/%CE%9C%CF%80%CE%B1%CE%BD%CF%84%CE%B1%CF%87%CF%83%CE%AC%CE%BD_(%CF%80%CE%B5%CF%81%CE%B9%CE%BF%CF%87%CE%A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3%CE%B9%CE%B1%CE%BC%CE%BF%CF%8D_%CE%BA%CE%B1%CE%B9_%CE%9A%CE%B1%CF%83%CE%BC%CE%AF%CF%81" TargetMode="External"/><Relationship Id="rId13" Type="http://schemas.openxmlformats.org/officeDocument/2006/relationships/hyperlink" Target="https://el.wikipedia.org/wiki/%CE%9A%CE%B1%CF%84%CE%AC%CE%BB%CE%BF%CE%B3%CE%BF%CF%82_%CF%87%CF%89%CF%81%CF%8E%CE%BD_%CE%B1%CE%BD%CE%AC_%CF%80%CE%BB%CE%B7%CE%B8%CF%85%CF%83%CE%BC%CF%8C" TargetMode="External"/><Relationship Id="rId3" Type="http://schemas.openxmlformats.org/officeDocument/2006/relationships/hyperlink" Target="https://el.wikipedia.org/wiki/%CE%A4%CE%BF%CF%85%CF%81%CE%BA%CE%BC%CE%B5%CE%BD%CE%B9%CF%83%CF%84%CE%AC%CE%BD" TargetMode="External"/><Relationship Id="rId7" Type="http://schemas.openxmlformats.org/officeDocument/2006/relationships/hyperlink" Target="https://el.wikipedia.org/wiki/%CE%9A%CE%AF%CE%BD%CE%B1" TargetMode="External"/><Relationship Id="rId12" Type="http://schemas.openxmlformats.org/officeDocument/2006/relationships/hyperlink" Target="https://el.wikipedia.org/wiki/%CE%A0%CE%BB%CE%B7%CE%B8%CF%85%CF%83%CE%BC%CF%8C%CF%82" TargetMode="External"/><Relationship Id="rId2" Type="http://schemas.openxmlformats.org/officeDocument/2006/relationships/hyperlink" Target="https://el.wikipedia.org/wiki/%CE%91%CF%83%CE%AF%CE%B1"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A3%CE%B9%CE%BD%CE%BA%CE%B9%CE%AC%CE%B3%CE%BA_%CE%9F%CF%85%CE%B9%CE%B3%CE%BA%CE%BF%CF%8D%CF%81&amp;action=edit&amp;redlink=1" TargetMode="External"/><Relationship Id="rId11" Type="http://schemas.openxmlformats.org/officeDocument/2006/relationships/hyperlink" Target="https://el.wikipedia.org/wiki/%CE%A4%CE%B5%CF%84%CF%81%CE%B1%CE%B3%CF%89%CE%BD%CE%B9%CE%BA%CF%8C_%CF%87%CE%B9%CE%BB%CE%B9%CF%8C%CE%BC%CE%B5%CF%84%CF%81%CE%BF" TargetMode="External"/><Relationship Id="rId5" Type="http://schemas.openxmlformats.org/officeDocument/2006/relationships/hyperlink" Target="https://el.wikipedia.org/wiki/%CE%A4%CE%B1%CF%84%CE%B6%CE%B9%CE%BA%CE%B9%CF%83%CF%84%CE%AC%CE%BD" TargetMode="External"/><Relationship Id="rId15" Type="http://schemas.openxmlformats.org/officeDocument/2006/relationships/hyperlink" Target="https://el.wikipedia.org/w/index.php?title=%CE%91%CF%83%CF%81%CE%AC%CF%86_%CE%93%CE%BA%CE%B1%CE%BD%CE%AF&amp;action=edit&amp;redlink=1" TargetMode="External"/><Relationship Id="rId10" Type="http://schemas.openxmlformats.org/officeDocument/2006/relationships/hyperlink" Target="https://el.wikipedia.org/wiki/%CE%99%CF%81%CE%AC%CE%BD" TargetMode="External"/><Relationship Id="rId4" Type="http://schemas.openxmlformats.org/officeDocument/2006/relationships/hyperlink" Target="https://el.wikipedia.org/wiki/%CE%9F%CF%85%CE%B6%CE%BC%CF%80%CE%B5%CE%BA%CE%B9%CF%83%CF%84%CE%AC%CE%BD" TargetMode="External"/><Relationship Id="rId9" Type="http://schemas.openxmlformats.org/officeDocument/2006/relationships/hyperlink" Target="https://el.wikipedia.org/wiki/%CE%A0%CE%B1%CE%BA%CE%B9%CF%83%CF%84%CE%AC%CE%BD" TargetMode="External"/><Relationship Id="rId14" Type="http://schemas.openxmlformats.org/officeDocument/2006/relationships/hyperlink" Target="https://el.wikipedia.org/wiki/%CE%91%CF%86%CE%B3%CE%B1%CE%BD%CE%B9%CF%83%CF%84%CE%AC%CE%BD"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l.wikipedia.org/wiki/%CE%A7%CF%81%CF%85%CF%83%CF%8C%CF%82" TargetMode="External"/><Relationship Id="rId3" Type="http://schemas.openxmlformats.org/officeDocument/2006/relationships/hyperlink" Target="https://el.wikipedia.org/wiki/%CE%9C%CE%B5%CE%B8%CE%AC%CE%BD%CE%B9%CE%BF" TargetMode="External"/><Relationship Id="rId7" Type="http://schemas.openxmlformats.org/officeDocument/2006/relationships/hyperlink" Target="https://el.wikipedia.org/wiki/%CE%91%CE%BB%CE%AF%CF%84%CE%B7%CF%82" TargetMode="External"/><Relationship Id="rId2" Type="http://schemas.openxmlformats.org/officeDocument/2006/relationships/hyperlink" Target="https://el.wikipedia.org/wiki/%CE%A0%CE%B5%CF%84%CF%81%CE%AD%CE%BB%CE%B1%CE%B9%CE%BF" TargetMode="External"/><Relationship Id="rId1" Type="http://schemas.openxmlformats.org/officeDocument/2006/relationships/slideLayout" Target="../slideLayouts/slideLayout2.xml"/><Relationship Id="rId6" Type="http://schemas.openxmlformats.org/officeDocument/2006/relationships/hyperlink" Target="https://el.wikipedia.org/wiki/%CE%98%CE%B5%CE%AF%CE%BF" TargetMode="External"/><Relationship Id="rId5" Type="http://schemas.openxmlformats.org/officeDocument/2006/relationships/hyperlink" Target="https://el.wikipedia.org/wiki/%CE%9C%CF%8C%CE%BB%CF%85%CE%B2%CE%B4%CE%BF%CF%82" TargetMode="External"/><Relationship Id="rId4" Type="http://schemas.openxmlformats.org/officeDocument/2006/relationships/hyperlink" Target="https://el.wikipedia.org/wiki/%CE%A3%CE%AF%CE%B4%CE%B7%CF%81%CE%BF%CF%82" TargetMode="External"/><Relationship Id="rId9" Type="http://schemas.openxmlformats.org/officeDocument/2006/relationships/hyperlink" Target="https://el.wikipedia.org/wiki/%CE%91%CF%86%CE%B3%CE%AC%CE%BD%CE%B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1%CF%81%CE%B1%CE%B2%CE%B9%CE%BA%CF%8C%CF%82_%CE%9A%CF%8C%CE%BB%CF%80%CE%BF%CF%82" TargetMode="External"/><Relationship Id="rId2" Type="http://schemas.openxmlformats.org/officeDocument/2006/relationships/hyperlink" Target="https://el.wikipedia.org/wiki/%CE%9C%CE%B5%CF%83%CF%8C%CE%B3%CE%B5%CE%B9%CE%BF_%CE%BA%CF%81%CE%AC%CF%84%CE%BF%CF%8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357214"/>
            <a:ext cx="9144000" cy="8001055"/>
          </a:xfrm>
        </p:spPr>
        <p:style>
          <a:lnRef idx="1">
            <a:schemeClr val="accent2"/>
          </a:lnRef>
          <a:fillRef idx="2">
            <a:schemeClr val="accent2"/>
          </a:fillRef>
          <a:effectRef idx="1">
            <a:schemeClr val="accent2"/>
          </a:effectRef>
          <a:fontRef idx="minor">
            <a:schemeClr val="dk1"/>
          </a:fontRef>
        </p:style>
        <p:txBody>
          <a:bodyPr/>
          <a:lstStyle/>
          <a:p>
            <a:r>
              <a:rPr lang="el-GR" dirty="0" smtClean="0"/>
              <a:t>ΑΦΓΑΝΙΣΤΑΝ</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l-GR" dirty="0" smtClean="0"/>
              <a:t>ΟΡΟΣΕΙΡΕΣ</a:t>
            </a:r>
            <a:endParaRPr lang="el-GR" dirty="0"/>
          </a:p>
        </p:txBody>
      </p:sp>
      <p:sp>
        <p:nvSpPr>
          <p:cNvPr id="3" name="2 - Θέση περιεχομένου"/>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r>
              <a:rPr lang="el-GR" dirty="0" smtClean="0"/>
              <a:t>Περισσότερο από τα 2/3 του εδάφους του Αφγανιστάν καλύπτονται από ψηλά βουνά με μέσο </a:t>
            </a:r>
            <a:r>
              <a:rPr lang="el-GR" dirty="0" smtClean="0">
                <a:hlinkClick r:id="rId2" tooltip="Υψόμετρο"/>
              </a:rPr>
              <a:t>υψόμετρο</a:t>
            </a:r>
            <a:r>
              <a:rPr lang="el-GR" dirty="0" smtClean="0"/>
              <a:t> τα </a:t>
            </a:r>
            <a:r>
              <a:rPr lang="el-GR" dirty="0" smtClean="0"/>
              <a:t>2.000 </a:t>
            </a:r>
            <a:r>
              <a:rPr lang="el-GR" dirty="0" smtClean="0"/>
              <a:t>μέτρα, και κυρίως, τα </a:t>
            </a:r>
            <a:r>
              <a:rPr lang="el-GR" dirty="0" smtClean="0"/>
              <a:t>βουνά </a:t>
            </a:r>
            <a:r>
              <a:rPr lang="el-GR" dirty="0" err="1" smtClean="0">
                <a:hlinkClick r:id="rId3" tooltip="Χίντου Κους"/>
              </a:rPr>
              <a:t>Χίντου</a:t>
            </a:r>
            <a:r>
              <a:rPr lang="el-GR" dirty="0" smtClean="0">
                <a:hlinkClick r:id="rId3" tooltip="Χίντου Κους"/>
              </a:rPr>
              <a:t> </a:t>
            </a:r>
            <a:r>
              <a:rPr lang="el-GR" dirty="0" err="1" smtClean="0">
                <a:hlinkClick r:id="rId3" tooltip="Χίντου Κους"/>
              </a:rPr>
              <a:t>Κους</a:t>
            </a:r>
            <a:r>
              <a:rPr lang="el-GR" dirty="0" smtClean="0"/>
              <a:t> (</a:t>
            </a:r>
            <a:r>
              <a:rPr lang="el-GR" dirty="0" err="1" smtClean="0"/>
              <a:t>Hindu</a:t>
            </a:r>
            <a:r>
              <a:rPr lang="el-GR" dirty="0" smtClean="0"/>
              <a:t> </a:t>
            </a:r>
            <a:r>
              <a:rPr lang="el-GR" dirty="0" err="1" smtClean="0"/>
              <a:t>Kush</a:t>
            </a:r>
            <a:r>
              <a:rPr lang="el-GR" dirty="0" smtClean="0"/>
              <a:t>) οροσειρά που δεσπόζει στο κέντρο της χώρα και που καλύπτει μήκος προς τα ΝΔ 800 χιλιόμετρα.</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l-GR" dirty="0" smtClean="0"/>
              <a:t>ΠΟΤΑΜΙΑ</a:t>
            </a:r>
            <a:endParaRPr lang="el-GR" dirty="0"/>
          </a:p>
        </p:txBody>
      </p:sp>
      <p:sp>
        <p:nvSpPr>
          <p:cNvPr id="3" name="2 - Θέση περιεχομένου"/>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el-GR" dirty="0" smtClean="0"/>
              <a:t>ο </a:t>
            </a:r>
            <a:r>
              <a:rPr lang="el-GR" dirty="0" smtClean="0">
                <a:hlinkClick r:id="rId2" tooltip="Αμού Ντάρια"/>
              </a:rPr>
              <a:t>Αμού </a:t>
            </a:r>
            <a:r>
              <a:rPr lang="el-GR" dirty="0" err="1" smtClean="0">
                <a:hlinkClick r:id="rId2" tooltip="Αμού Ντάρια"/>
              </a:rPr>
              <a:t>Ντάρια</a:t>
            </a:r>
            <a:r>
              <a:rPr lang="el-GR" dirty="0" smtClean="0"/>
              <a:t> που αποτελεί τα σύνορα με την πρώην Σοβιετική Ένωση, που σχηματίζεται από δύο παραπόταμους. Ο Αμού Νταριά είναι ο μόνος πλωτός ποταμός του Αφγανιστάν.</a:t>
            </a:r>
          </a:p>
          <a:p>
            <a:r>
              <a:rPr lang="el-GR" dirty="0" smtClean="0"/>
              <a:t>ο </a:t>
            </a:r>
            <a:r>
              <a:rPr lang="el-GR" dirty="0" err="1" smtClean="0">
                <a:hlinkClick r:id="rId3" tooltip="Χέλμαντ ποταμός"/>
              </a:rPr>
              <a:t>Χέλμαντ</a:t>
            </a:r>
            <a:r>
              <a:rPr lang="el-GR" dirty="0" smtClean="0"/>
              <a:t>, ή </a:t>
            </a:r>
            <a:r>
              <a:rPr lang="el-GR" dirty="0" err="1" smtClean="0"/>
              <a:t>Χίλμεντ</a:t>
            </a:r>
            <a:r>
              <a:rPr lang="el-GR" dirty="0" smtClean="0"/>
              <a:t>, που διασχίζει το νοτιοδυτικό τμήμα της χώρας που σχηματίζεται από την οροσειρά </a:t>
            </a:r>
            <a:r>
              <a:rPr lang="el-GR" dirty="0" err="1" smtClean="0"/>
              <a:t>Χίντου</a:t>
            </a:r>
            <a:r>
              <a:rPr lang="el-GR" dirty="0" smtClean="0"/>
              <a:t> </a:t>
            </a:r>
            <a:r>
              <a:rPr lang="el-GR" dirty="0" err="1" smtClean="0"/>
              <a:t>Κους</a:t>
            </a:r>
            <a:r>
              <a:rPr lang="el-GR" dirty="0" smtClean="0"/>
              <a:t> και χύνεται στη λίμνη </a:t>
            </a:r>
            <a:r>
              <a:rPr lang="el-GR" dirty="0" err="1" smtClean="0"/>
              <a:t>Χαμούντ</a:t>
            </a:r>
            <a:r>
              <a:rPr lang="el-GR" dirty="0" smtClean="0"/>
              <a:t>- </a:t>
            </a:r>
            <a:r>
              <a:rPr lang="el-GR" dirty="0" err="1" smtClean="0"/>
              <a:t>Χελμάντ</a:t>
            </a:r>
            <a:r>
              <a:rPr lang="el-GR" dirty="0" smtClean="0"/>
              <a:t>,</a:t>
            </a:r>
          </a:p>
          <a:p>
            <a:r>
              <a:rPr lang="el-GR" dirty="0" smtClean="0"/>
              <a:t>ο </a:t>
            </a:r>
            <a:r>
              <a:rPr lang="el-GR" dirty="0" err="1" smtClean="0">
                <a:hlinkClick r:id="rId4" tooltip="Χάριρουντ (δεν έχει γραφτεί ακόμα)"/>
              </a:rPr>
              <a:t>Χάριρουντ</a:t>
            </a:r>
            <a:r>
              <a:rPr lang="el-GR" dirty="0" smtClean="0"/>
              <a:t> ή </a:t>
            </a:r>
            <a:r>
              <a:rPr lang="el-GR" dirty="0" err="1" smtClean="0"/>
              <a:t>Χαριρούντ</a:t>
            </a:r>
            <a:r>
              <a:rPr lang="el-GR" dirty="0" smtClean="0"/>
              <a:t> που σχηματίζεται στο κεντρικό Αφγανιστάν και καταλήγει στο Ιράν και</a:t>
            </a:r>
          </a:p>
          <a:p>
            <a:r>
              <a:rPr lang="el-GR" dirty="0" smtClean="0"/>
              <a:t>ο </a:t>
            </a:r>
            <a:r>
              <a:rPr lang="el-GR" dirty="0" smtClean="0">
                <a:hlinkClick r:id="rId5" tooltip="Καμπούλ (ποταμός)"/>
              </a:rPr>
              <a:t>Καμπούλ</a:t>
            </a:r>
            <a:r>
              <a:rPr lang="el-GR" dirty="0" smtClean="0"/>
              <a:t> που ακολουθεί </a:t>
            </a:r>
            <a:r>
              <a:rPr lang="el-GR" dirty="0" err="1" smtClean="0"/>
              <a:t>κατ΄</a:t>
            </a:r>
            <a:r>
              <a:rPr lang="el-GR" dirty="0" smtClean="0"/>
              <a:t> εξαίρεση των άλλων, ανατολικό ρου και καταλήγει ως παραπόταμος του Ινδού.</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l-GR" dirty="0" smtClean="0"/>
              <a:t>ΛΙΜΝΕΣ</a:t>
            </a:r>
            <a:endParaRPr lang="el-GR" dirty="0"/>
          </a:p>
        </p:txBody>
      </p:sp>
      <p:sp>
        <p:nvSpPr>
          <p:cNvPr id="3" name="2 - Θέση περιεχομένου"/>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el-GR" dirty="0" smtClean="0"/>
              <a:t>Η</a:t>
            </a:r>
            <a:r>
              <a:rPr lang="el-GR" dirty="0" smtClean="0"/>
              <a:t> </a:t>
            </a:r>
            <a:r>
              <a:rPr lang="el-GR" dirty="0" smtClean="0"/>
              <a:t>λίμνη </a:t>
            </a:r>
            <a:r>
              <a:rPr lang="el-GR" dirty="0" err="1" smtClean="0"/>
              <a:t>Ζαρκόλ</a:t>
            </a:r>
            <a:r>
              <a:rPr lang="el-GR" dirty="0" smtClean="0"/>
              <a:t> στο Διάδρομο </a:t>
            </a:r>
            <a:r>
              <a:rPr lang="el-GR" dirty="0" err="1" smtClean="0"/>
              <a:t>Βακάν</a:t>
            </a:r>
            <a:endParaRPr lang="el-GR" dirty="0" smtClean="0"/>
          </a:p>
          <a:p>
            <a:r>
              <a:rPr lang="el-GR" dirty="0" smtClean="0"/>
              <a:t>Η λίμνη </a:t>
            </a:r>
            <a:r>
              <a:rPr lang="el-GR" dirty="0" err="1" smtClean="0"/>
              <a:t>Σίβεχ</a:t>
            </a:r>
            <a:r>
              <a:rPr lang="el-GR" dirty="0" smtClean="0"/>
              <a:t> στη </a:t>
            </a:r>
            <a:r>
              <a:rPr lang="el-GR" dirty="0" smtClean="0">
                <a:hlinkClick r:id="rId2" tooltip="Μπανταχσάν (περιοχή)"/>
              </a:rPr>
              <a:t>περιοχή </a:t>
            </a:r>
            <a:r>
              <a:rPr lang="el-GR" dirty="0" err="1" smtClean="0">
                <a:hlinkClick r:id="rId2" tooltip="Μπανταχσάν (περιοχή)"/>
              </a:rPr>
              <a:t>Μπανταχσάν</a:t>
            </a:r>
            <a:r>
              <a:rPr lang="el-GR" dirty="0" smtClean="0"/>
              <a:t>, και</a:t>
            </a:r>
          </a:p>
          <a:p>
            <a:r>
              <a:rPr lang="el-GR" dirty="0" smtClean="0"/>
              <a:t>Η</a:t>
            </a:r>
            <a:r>
              <a:rPr lang="el-GR" dirty="0" smtClean="0"/>
              <a:t> </a:t>
            </a:r>
            <a:r>
              <a:rPr lang="el-GR" dirty="0" smtClean="0"/>
              <a:t>αλατώδη λίμνη </a:t>
            </a:r>
            <a:r>
              <a:rPr lang="el-GR" dirty="0" err="1" smtClean="0"/>
              <a:t>Ιστάντη</a:t>
            </a:r>
            <a:r>
              <a:rPr lang="el-GR" dirty="0" smtClean="0"/>
              <a:t> </a:t>
            </a:r>
            <a:r>
              <a:rPr lang="el-GR" dirty="0" err="1" smtClean="0"/>
              <a:t>Μοκόρ</a:t>
            </a:r>
            <a:r>
              <a:rPr lang="el-GR" dirty="0" smtClean="0"/>
              <a:t>, που βρίσκεται νότια της </a:t>
            </a:r>
            <a:r>
              <a:rPr lang="el-GR" dirty="0" err="1" smtClean="0">
                <a:hlinkClick r:id="rId3" tooltip="Γκαζνί (περιοχή)"/>
              </a:rPr>
              <a:t>Γκαζνί</a:t>
            </a:r>
            <a:r>
              <a:rPr lang="el-GR" dirty="0" smtClean="0">
                <a:hlinkClick r:id="rId3" tooltip="Γκαζνί (περιοχή)"/>
              </a:rPr>
              <a:t> (περιοχή)ς</a:t>
            </a:r>
            <a:r>
              <a:rPr lang="el-GR" dirty="0" smtClean="0"/>
              <a:t>.</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rgbClr r="0" g="0" b="0"/>
          </a:lnRef>
          <a:fillRef idx="1003">
            <a:schemeClr val="lt2"/>
          </a:fillRef>
          <a:effectRef idx="0">
            <a:scrgbClr r="0" g="0" b="0"/>
          </a:effectRef>
          <a:fontRef idx="major"/>
        </p:style>
        <p:txBody>
          <a:bodyPr/>
          <a:lstStyle/>
          <a:p>
            <a:r>
              <a:rPr lang="el-GR" dirty="0" smtClean="0"/>
              <a:t>ΚΛΙΜΑ</a:t>
            </a:r>
            <a:endParaRPr lang="el-GR" dirty="0"/>
          </a:p>
        </p:txBody>
      </p:sp>
      <p:sp>
        <p:nvSpPr>
          <p:cNvPr id="3" name="2 - Θέση περιεχομένου"/>
          <p:cNvSpPr>
            <a:spLocks noGrp="1"/>
          </p:cNvSpPr>
          <p:nvPr>
            <p:ph idx="1"/>
          </p:nvPr>
        </p:nvSpPr>
        <p:spPr/>
        <p:style>
          <a:lnRef idx="0">
            <a:scrgbClr r="0" g="0" b="0"/>
          </a:lnRef>
          <a:fillRef idx="1001">
            <a:schemeClr val="lt2"/>
          </a:fillRef>
          <a:effectRef idx="0">
            <a:scrgbClr r="0" g="0" b="0"/>
          </a:effectRef>
          <a:fontRef idx="major"/>
        </p:style>
        <p:txBody>
          <a:bodyPr/>
          <a:lstStyle/>
          <a:p>
            <a:r>
              <a:rPr lang="el-GR" dirty="0" smtClean="0"/>
              <a:t>Το κλίμα του Αφγανιστάν είναι κυρίως ηπειρωτικό ξηρό, ενώ στα νότια και ανατολικά (στα σύνορα προς το Πακιστάν) είναι υποτροπικό, δηλαδή αυτό της άνυδρης στέπας με ψυχρούς χειμώνες και πολύ ζεστά καλοκαίρια, με πολλές όμως κλιματικές διαφορές, όπως στο ΒΑ τμήμα όπου το κλίμα είναι υποαρκτικό.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l-GR" dirty="0" smtClean="0"/>
              <a:t>ΔΙΑΚΥΒΕΡΝΗΣΗ</a:t>
            </a:r>
            <a:endParaRPr lang="el-GR" dirty="0"/>
          </a:p>
        </p:txBody>
      </p:sp>
      <p:sp>
        <p:nvSpPr>
          <p:cNvPr id="3" name="2 - Θέση περιεχομένου"/>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l-GR" dirty="0" smtClean="0"/>
              <a:t>Το πολίτευμα είναι ισλαμική προεδρική δημοκρατία. </a:t>
            </a:r>
            <a:endParaRPr lang="el-GR" dirty="0" smtClean="0"/>
          </a:p>
          <a:p>
            <a:r>
              <a:rPr lang="el-GR" dirty="0" smtClean="0"/>
              <a:t>Αρχηγός </a:t>
            </a:r>
            <a:r>
              <a:rPr lang="el-GR" dirty="0" smtClean="0"/>
              <a:t>Κράτους είναι ο </a:t>
            </a:r>
            <a:r>
              <a:rPr lang="el-GR" dirty="0" smtClean="0"/>
              <a:t>Πρόεδρος.</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l-GR" dirty="0" smtClean="0"/>
              <a:t>ΡΟΥΧΑ</a:t>
            </a:r>
            <a:endParaRPr lang="el-GR" dirty="0"/>
          </a:p>
        </p:txBody>
      </p:sp>
      <p:sp>
        <p:nvSpPr>
          <p:cNvPr id="3" name="2 - Θέση περιεχομένου"/>
          <p:cNvSpPr>
            <a:spLocks noGrp="1"/>
          </p:cNvSpPr>
          <p:nvPr>
            <p:ph idx="1"/>
          </p:nvPr>
        </p:nvSpPr>
        <p:spPr>
          <a:xfrm>
            <a:off x="457200" y="1600201"/>
            <a:ext cx="8229600" cy="1614486"/>
          </a:xfrm>
        </p:spPr>
        <p:style>
          <a:lnRef idx="1">
            <a:schemeClr val="dk1"/>
          </a:lnRef>
          <a:fillRef idx="2">
            <a:schemeClr val="dk1"/>
          </a:fillRef>
          <a:effectRef idx="1">
            <a:schemeClr val="dk1"/>
          </a:effectRef>
          <a:fontRef idx="minor">
            <a:schemeClr val="dk1"/>
          </a:fontRef>
        </p:style>
        <p:txBody>
          <a:bodyPr/>
          <a:lstStyle/>
          <a:p>
            <a:r>
              <a:rPr lang="el-GR" dirty="0" smtClean="0"/>
              <a:t>Στο Αφγανιστάν συνηθίζουν να φοράνε </a:t>
            </a:r>
            <a:r>
              <a:rPr lang="el-GR" dirty="0" err="1" smtClean="0"/>
              <a:t>μπούρκες</a:t>
            </a:r>
            <a:r>
              <a:rPr lang="el-GR" dirty="0" smtClean="0"/>
              <a:t> ,κελεμπίες και να κρύβουν τα </a:t>
            </a:r>
            <a:r>
              <a:rPr lang="el-GR" dirty="0" smtClean="0"/>
              <a:t>πρόσωπα  </a:t>
            </a:r>
            <a:r>
              <a:rPr lang="el-GR" dirty="0" smtClean="0"/>
              <a:t>τους.</a:t>
            </a:r>
            <a:endParaRPr lang="el-GR" dirty="0"/>
          </a:p>
        </p:txBody>
      </p:sp>
      <p:pic>
        <p:nvPicPr>
          <p:cNvPr id="1026" name="Picture 2" descr="http://thecitizen.gr/wp-content/uploads/2014/12/afg1112012.jpg"/>
          <p:cNvPicPr>
            <a:picLocks noChangeAspect="1" noChangeArrowheads="1"/>
          </p:cNvPicPr>
          <p:nvPr/>
        </p:nvPicPr>
        <p:blipFill>
          <a:blip r:embed="rId2"/>
          <a:srcRect/>
          <a:stretch>
            <a:fillRect/>
          </a:stretch>
        </p:blipFill>
        <p:spPr bwMode="auto">
          <a:xfrm>
            <a:off x="0" y="3286124"/>
            <a:ext cx="9144000" cy="35718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                       ΕΥΧΑΡΙΣΤΩ ΠΟΛΥ!!!!!!</a:t>
            </a:r>
          </a:p>
          <a:p>
            <a:pPr>
              <a:buNone/>
            </a:pPr>
            <a:endParaRPr lang="el-GR" dirty="0" smtClean="0"/>
          </a:p>
          <a:p>
            <a:pPr>
              <a:buNone/>
            </a:pPr>
            <a:endParaRPr lang="el-GR" dirty="0" smtClean="0"/>
          </a:p>
          <a:p>
            <a:pPr>
              <a:buNone/>
            </a:pPr>
            <a:endParaRPr lang="el-GR" dirty="0" smtClean="0"/>
          </a:p>
          <a:p>
            <a:pPr>
              <a:buNone/>
            </a:pPr>
            <a:r>
              <a:rPr lang="el-GR" dirty="0" smtClean="0"/>
              <a:t>                      ΕΛΕΝΑ ΜΑΛΓΑΡΙΝΟΥ&lt;3</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commons/thumb/0/08/CIA_map_of_Afghanistan_in_2007.gif/200px-CIA_map_of_Afghanistan_in_2007.gif"/>
          <p:cNvPicPr>
            <a:picLocks noChangeAspect="1" noChangeArrowheads="1"/>
          </p:cNvPicPr>
          <p:nvPr/>
        </p:nvPicPr>
        <p:blipFill>
          <a:blip r:embed="rId2"/>
          <a:srcRect/>
          <a:stretch>
            <a:fillRect/>
          </a:stretch>
        </p:blipFill>
        <p:spPr bwMode="auto">
          <a:xfrm>
            <a:off x="0" y="0"/>
            <a:ext cx="9144000" cy="70009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ΕΘΝΟΣΗΜΟ</a:t>
            </a:r>
            <a:endParaRPr lang="el-GR" dirty="0"/>
          </a:p>
        </p:txBody>
      </p:sp>
      <p:pic>
        <p:nvPicPr>
          <p:cNvPr id="28674" name="Picture 2" descr="https://upload.wikimedia.org/wikipedia/commons/thumb/1/1e/Emblem_of_Afghanistan.svg/505px-Emblem_of_Afghanistan.svg.png"/>
          <p:cNvPicPr>
            <a:picLocks noChangeAspect="1" noChangeArrowheads="1"/>
          </p:cNvPicPr>
          <p:nvPr/>
        </p:nvPicPr>
        <p:blipFill>
          <a:blip r:embed="rId2"/>
          <a:srcRect/>
          <a:stretch>
            <a:fillRect/>
          </a:stretch>
        </p:blipFill>
        <p:spPr bwMode="auto">
          <a:xfrm>
            <a:off x="2214546" y="1214422"/>
            <a:ext cx="4810125" cy="48577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ΣΗΜΑΙΑ</a:t>
            </a:r>
            <a:endParaRPr lang="el-GR" dirty="0"/>
          </a:p>
        </p:txBody>
      </p:sp>
      <p:pic>
        <p:nvPicPr>
          <p:cNvPr id="2050" name="Picture 2" descr="http://www.fragosflags.gr/media/flags/crop/600_400_auto_100_afghanistan.png"/>
          <p:cNvPicPr>
            <a:picLocks noChangeAspect="1" noChangeArrowheads="1"/>
          </p:cNvPicPr>
          <p:nvPr/>
        </p:nvPicPr>
        <p:blipFill>
          <a:blip r:embed="rId2"/>
          <a:srcRect/>
          <a:stretch>
            <a:fillRect/>
          </a:stretch>
        </p:blipFill>
        <p:spPr bwMode="auto">
          <a:xfrm>
            <a:off x="0" y="1214398"/>
            <a:ext cx="9144000" cy="56436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l-GR" dirty="0" smtClean="0"/>
              <a:t>ΛΙΓΑ ΛΟΓΙΑ</a:t>
            </a:r>
            <a:endParaRPr lang="el-GR" dirty="0"/>
          </a:p>
        </p:txBody>
      </p:sp>
      <p:sp>
        <p:nvSpPr>
          <p:cNvPr id="3" name="2 - Θέση περιεχομένου"/>
          <p:cNvSpPr>
            <a:spLocks noGrp="1"/>
          </p:cNvSpPr>
          <p:nvPr>
            <p:ph idx="1"/>
          </p:nvPr>
        </p:nvSpPr>
        <p:spPr>
          <a:xfrm>
            <a:off x="457200" y="1600200"/>
            <a:ext cx="8229600" cy="5257800"/>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el-GR" dirty="0" smtClean="0"/>
              <a:t>Το </a:t>
            </a:r>
            <a:r>
              <a:rPr lang="el-GR" b="1" dirty="0" smtClean="0"/>
              <a:t>Αφγανιστάν</a:t>
            </a:r>
            <a:r>
              <a:rPr lang="el-GR" dirty="0" smtClean="0"/>
              <a:t>, επίσημα </a:t>
            </a:r>
            <a:r>
              <a:rPr lang="el-GR" b="1" dirty="0" smtClean="0"/>
              <a:t>Ισλαμική Δημοκρατία του Αφγανιστάν</a:t>
            </a:r>
            <a:r>
              <a:rPr lang="en-US" dirty="0" smtClean="0"/>
              <a:t> </a:t>
            </a:r>
            <a:r>
              <a:rPr lang="el-GR" dirty="0" smtClean="0"/>
              <a:t>είναι μία χώρα στην νότια κεντρική </a:t>
            </a:r>
            <a:r>
              <a:rPr lang="el-GR" dirty="0" smtClean="0">
                <a:hlinkClick r:id="rId2" tooltip="Ασία"/>
              </a:rPr>
              <a:t>Ασία</a:t>
            </a:r>
            <a:r>
              <a:rPr lang="el-GR" dirty="0" smtClean="0"/>
              <a:t>. Συνορεύει βόρεια με </a:t>
            </a:r>
            <a:r>
              <a:rPr lang="el-GR" dirty="0" err="1" smtClean="0"/>
              <a:t>το</a:t>
            </a:r>
            <a:r>
              <a:rPr lang="el-GR" dirty="0" err="1" smtClean="0">
                <a:hlinkClick r:id="rId3" tooltip="Τουρκμενιστάν"/>
              </a:rPr>
              <a:t>Τουρκμενιστάν</a:t>
            </a:r>
            <a:r>
              <a:rPr lang="el-GR" dirty="0" smtClean="0"/>
              <a:t>, </a:t>
            </a:r>
            <a:r>
              <a:rPr lang="el-GR" dirty="0" smtClean="0">
                <a:hlinkClick r:id="rId4" tooltip="Ουζμπεκιστάν"/>
              </a:rPr>
              <a:t>Ουζμπεκιστάν</a:t>
            </a:r>
            <a:r>
              <a:rPr lang="el-GR" dirty="0" smtClean="0"/>
              <a:t> και </a:t>
            </a:r>
            <a:r>
              <a:rPr lang="el-GR" dirty="0" smtClean="0">
                <a:hlinkClick r:id="rId5" tooltip="Τατζικιστάν"/>
              </a:rPr>
              <a:t>Τατζικιστάν</a:t>
            </a:r>
            <a:r>
              <a:rPr lang="el-GR" dirty="0" smtClean="0"/>
              <a:t>, επί συνολικού μήκους συνόρων 1.680 </a:t>
            </a:r>
            <a:r>
              <a:rPr lang="el-GR" dirty="0" err="1" smtClean="0"/>
              <a:t>χλμ</a:t>
            </a:r>
            <a:r>
              <a:rPr lang="el-GR" dirty="0" smtClean="0"/>
              <a:t>., βορειοανατολικά με την αυτόνομη περιοχή </a:t>
            </a:r>
            <a:r>
              <a:rPr lang="el-GR" dirty="0" err="1" smtClean="0">
                <a:hlinkClick r:id="rId6" tooltip="Σινκιάγκ Ουιγκούρ (δεν έχει γραφτεί ακόμα)"/>
              </a:rPr>
              <a:t>Σινκιάγκ</a:t>
            </a:r>
            <a:r>
              <a:rPr lang="el-GR" dirty="0" smtClean="0">
                <a:hlinkClick r:id="rId6" tooltip="Σινκιάγκ Ουιγκούρ (δεν έχει γραφτεί ακόμα)"/>
              </a:rPr>
              <a:t> </a:t>
            </a:r>
            <a:r>
              <a:rPr lang="el-GR" dirty="0" err="1" smtClean="0">
                <a:hlinkClick r:id="rId6" tooltip="Σινκιάγκ Ουιγκούρ (δεν έχει γραφτεί ακόμα)"/>
              </a:rPr>
              <a:t>Ουιγκούρ</a:t>
            </a:r>
            <a:r>
              <a:rPr lang="el-GR" dirty="0" smtClean="0"/>
              <a:t>, της </a:t>
            </a:r>
            <a:r>
              <a:rPr lang="el-GR" dirty="0" smtClean="0">
                <a:hlinkClick r:id="rId7" tooltip="Κίνα"/>
              </a:rPr>
              <a:t>Λαϊκής Δημοκρατίας της Κίνας</a:t>
            </a:r>
            <a:r>
              <a:rPr lang="el-GR" dirty="0" smtClean="0"/>
              <a:t>, με μήκος συνόρων 80 </a:t>
            </a:r>
            <a:r>
              <a:rPr lang="el-GR" dirty="0" err="1" smtClean="0"/>
              <a:t>χλμ</a:t>
            </a:r>
            <a:r>
              <a:rPr lang="el-GR" dirty="0" smtClean="0"/>
              <a:t>., καθώς και με την περιοχή </a:t>
            </a:r>
            <a:r>
              <a:rPr lang="el-GR" dirty="0" smtClean="0">
                <a:hlinkClick r:id="rId8" tooltip="Γιαμού και Κασμίρ"/>
              </a:rPr>
              <a:t>Τζαμού Κασμίρ</a:t>
            </a:r>
            <a:r>
              <a:rPr lang="el-GR" dirty="0" smtClean="0"/>
              <a:t>, που διεκδικεί το </a:t>
            </a:r>
            <a:r>
              <a:rPr lang="el-GR" dirty="0" smtClean="0">
                <a:hlinkClick r:id="rId9" tooltip="Πακιστάν"/>
              </a:rPr>
              <a:t>Πακιστάν</a:t>
            </a:r>
            <a:r>
              <a:rPr lang="el-GR" dirty="0" smtClean="0"/>
              <a:t> με μήκος συνόρων 320 </a:t>
            </a:r>
            <a:r>
              <a:rPr lang="el-GR" dirty="0" err="1" smtClean="0"/>
              <a:t>χλμ</a:t>
            </a:r>
            <a:r>
              <a:rPr lang="el-GR" dirty="0" smtClean="0"/>
              <a:t>., ανατολικά και νότια με το </a:t>
            </a:r>
            <a:r>
              <a:rPr lang="el-GR" dirty="0" smtClean="0">
                <a:hlinkClick r:id="rId9" tooltip="Πακιστάν"/>
              </a:rPr>
              <a:t>Πακιστάν</a:t>
            </a:r>
            <a:r>
              <a:rPr lang="el-GR" dirty="0" smtClean="0"/>
              <a:t> με συνολικό μήκος συνόρων 1810 </a:t>
            </a:r>
            <a:r>
              <a:rPr lang="el-GR" dirty="0" err="1" smtClean="0"/>
              <a:t>χλμ</a:t>
            </a:r>
            <a:r>
              <a:rPr lang="el-GR" dirty="0" smtClean="0"/>
              <a:t>. και δυτικά με το </a:t>
            </a:r>
            <a:r>
              <a:rPr lang="el-GR" dirty="0" smtClean="0">
                <a:hlinkClick r:id="rId10" tooltip="Ιράν"/>
              </a:rPr>
              <a:t>Ιράν</a:t>
            </a:r>
            <a:r>
              <a:rPr lang="el-GR" dirty="0" smtClean="0"/>
              <a:t>, με μήκος συνόρων 820 </a:t>
            </a:r>
            <a:r>
              <a:rPr lang="el-GR" dirty="0" err="1" smtClean="0"/>
              <a:t>χλμ</a:t>
            </a:r>
            <a:r>
              <a:rPr lang="el-GR" dirty="0" smtClean="0"/>
              <a:t>. Έχει έκτασή περίπου 647.500 </a:t>
            </a:r>
            <a:r>
              <a:rPr lang="el-GR" dirty="0" err="1" smtClean="0">
                <a:hlinkClick r:id="rId11" tooltip="Τετραγωνικό χιλιόμετρο"/>
              </a:rPr>
              <a:t>τ.χλμ</a:t>
            </a:r>
            <a:r>
              <a:rPr lang="el-GR" dirty="0" smtClean="0">
                <a:hlinkClick r:id="rId11" tooltip="Τετραγωνικό χιλιόμετρο"/>
              </a:rPr>
              <a:t>.</a:t>
            </a:r>
            <a:r>
              <a:rPr lang="el-GR" dirty="0" smtClean="0"/>
              <a:t>. Ο </a:t>
            </a:r>
            <a:r>
              <a:rPr lang="el-GR" dirty="0" smtClean="0">
                <a:hlinkClick r:id="rId12" tooltip="Πληθυσμός"/>
              </a:rPr>
              <a:t>πληθυσμός</a:t>
            </a:r>
            <a:r>
              <a:rPr lang="el-GR" dirty="0" smtClean="0"/>
              <a:t> (</a:t>
            </a:r>
            <a:r>
              <a:rPr lang="el-GR" dirty="0" smtClean="0">
                <a:hlinkClick r:id="rId13" tooltip="Κατάλογος χωρών ανά πληθυσμό"/>
              </a:rPr>
              <a:t>κατατάσσεται 47η</a:t>
            </a:r>
            <a:r>
              <a:rPr lang="el-GR" dirty="0" smtClean="0"/>
              <a:t> στον κόσμο) της χώρας είναι 26.556.800 κάτοικοι (εκτίμηση 2014)</a:t>
            </a:r>
            <a:r>
              <a:rPr lang="el-GR" baseline="30000" dirty="0" smtClean="0">
                <a:hlinkClick r:id="rId14"/>
              </a:rPr>
              <a:t>[1]</a:t>
            </a:r>
            <a:r>
              <a:rPr lang="el-GR" dirty="0" smtClean="0"/>
              <a:t>. Πρόεδρος της χώρας είναι ο </a:t>
            </a:r>
            <a:r>
              <a:rPr lang="el-GR" dirty="0" err="1" smtClean="0">
                <a:hlinkClick r:id="rId15" tooltip="Ασράφ Γκανί (δεν έχει γραφτεί ακόμα)"/>
              </a:rPr>
              <a:t>Ασράφ</a:t>
            </a:r>
            <a:r>
              <a:rPr lang="el-GR" dirty="0" smtClean="0">
                <a:hlinkClick r:id="rId15" tooltip="Ασράφ Γκανί (δεν έχει γραφτεί ακόμα)"/>
              </a:rPr>
              <a:t> </a:t>
            </a:r>
            <a:r>
              <a:rPr lang="el-GR" dirty="0" err="1" smtClean="0">
                <a:hlinkClick r:id="rId15" tooltip="Ασράφ Γκανί (δεν έχει γραφτεί ακόμα)"/>
              </a:rPr>
              <a:t>Γκανί</a:t>
            </a:r>
            <a:r>
              <a:rPr lang="el-GR" dirty="0" smtClean="0"/>
              <a:t>.</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rgbClr r="0" g="0" b="0"/>
          </a:lnRef>
          <a:fillRef idx="1002">
            <a:schemeClr val="lt1"/>
          </a:fillRef>
          <a:effectRef idx="0">
            <a:scrgbClr r="0" g="0" b="0"/>
          </a:effectRef>
          <a:fontRef idx="major"/>
        </p:style>
        <p:txBody>
          <a:bodyPr/>
          <a:lstStyle/>
          <a:p>
            <a:r>
              <a:rPr lang="el-GR" dirty="0" smtClean="0"/>
              <a:t>ΝΟΜΙΣΜΑ</a:t>
            </a:r>
            <a:endParaRPr lang="el-GR" dirty="0"/>
          </a:p>
        </p:txBody>
      </p:sp>
      <p:sp>
        <p:nvSpPr>
          <p:cNvPr id="3" name="2 - Θέση περιεχομένου"/>
          <p:cNvSpPr>
            <a:spLocks noGrp="1"/>
          </p:cNvSpPr>
          <p:nvPr>
            <p:ph idx="1"/>
          </p:nvPr>
        </p:nvSpPr>
        <p:spPr>
          <a:xfrm>
            <a:off x="457200" y="1600200"/>
            <a:ext cx="8229600" cy="4900634"/>
          </a:xfrm>
        </p:spPr>
        <p:style>
          <a:lnRef idx="0">
            <a:scrgbClr r="0" g="0" b="0"/>
          </a:lnRef>
          <a:fillRef idx="1003">
            <a:schemeClr val="lt2"/>
          </a:fillRef>
          <a:effectRef idx="0">
            <a:scrgbClr r="0" g="0" b="0"/>
          </a:effectRef>
          <a:fontRef idx="major"/>
        </p:style>
        <p:txBody>
          <a:bodyPr>
            <a:normAutofit/>
          </a:bodyPr>
          <a:lstStyle/>
          <a:p>
            <a:r>
              <a:rPr lang="el-GR" dirty="0" smtClean="0"/>
              <a:t>Παρά τη μικρή βιομηχανία του το Αφγανιστάν είναι πλούσιο σε μεταλλεύματα</a:t>
            </a:r>
            <a:r>
              <a:rPr lang="el-GR" dirty="0" smtClean="0"/>
              <a:t>.</a:t>
            </a:r>
          </a:p>
          <a:p>
            <a:r>
              <a:rPr lang="el-GR" dirty="0" smtClean="0"/>
              <a:t> </a:t>
            </a:r>
            <a:r>
              <a:rPr lang="el-GR" dirty="0" smtClean="0"/>
              <a:t>Στο υπέδαφος του Αφγανιστάν </a:t>
            </a:r>
            <a:r>
              <a:rPr lang="el-GR" dirty="0" smtClean="0"/>
              <a:t>υπάρχουν  </a:t>
            </a:r>
            <a:r>
              <a:rPr lang="el-GR" dirty="0" err="1" smtClean="0">
                <a:hlinkClick r:id="rId2" tooltip="Πετρέλαιο"/>
              </a:rPr>
              <a:t>πετρέλαιο</a:t>
            </a:r>
            <a:r>
              <a:rPr lang="el-GR" dirty="0" err="1" smtClean="0"/>
              <a:t>,γαιάνθρακες</a:t>
            </a:r>
            <a:r>
              <a:rPr lang="el-GR" dirty="0" smtClean="0"/>
              <a:t>, </a:t>
            </a:r>
            <a:r>
              <a:rPr lang="el-GR" dirty="0" smtClean="0">
                <a:hlinkClick r:id="rId3" tooltip="Μεθάνιο"/>
              </a:rPr>
              <a:t>μεθάνιο</a:t>
            </a:r>
            <a:r>
              <a:rPr lang="el-GR" dirty="0" smtClean="0"/>
              <a:t>, </a:t>
            </a:r>
            <a:r>
              <a:rPr lang="el-GR" dirty="0" smtClean="0">
                <a:hlinkClick r:id="rId4" tooltip="Σίδηρος"/>
              </a:rPr>
              <a:t>σίδηρος</a:t>
            </a:r>
            <a:r>
              <a:rPr lang="el-GR" dirty="0" smtClean="0"/>
              <a:t>,</a:t>
            </a:r>
          </a:p>
          <a:p>
            <a:r>
              <a:rPr lang="el-GR" dirty="0" smtClean="0"/>
              <a:t> </a:t>
            </a:r>
            <a:r>
              <a:rPr lang="el-GR" dirty="0" smtClean="0">
                <a:hlinkClick r:id="rId5" tooltip="Μόλυβδος"/>
              </a:rPr>
              <a:t>μόλυβδος</a:t>
            </a:r>
            <a:r>
              <a:rPr lang="el-GR" dirty="0" smtClean="0"/>
              <a:t>, </a:t>
            </a:r>
            <a:r>
              <a:rPr lang="el-GR" dirty="0" smtClean="0">
                <a:hlinkClick r:id="rId6" tooltip="Θείο"/>
              </a:rPr>
              <a:t>θείο</a:t>
            </a:r>
            <a:r>
              <a:rPr lang="el-GR" dirty="0" smtClean="0"/>
              <a:t>, </a:t>
            </a:r>
            <a:r>
              <a:rPr lang="el-GR" dirty="0" smtClean="0">
                <a:hlinkClick r:id="rId7" tooltip="Αλίτης"/>
              </a:rPr>
              <a:t>ορυκτό αλάτι</a:t>
            </a:r>
            <a:r>
              <a:rPr lang="el-GR" dirty="0" smtClean="0"/>
              <a:t>, </a:t>
            </a:r>
            <a:r>
              <a:rPr lang="el-GR" dirty="0" smtClean="0">
                <a:hlinkClick r:id="rId8" tooltip="Χρυσός"/>
              </a:rPr>
              <a:t>χρυσός</a:t>
            </a:r>
            <a:r>
              <a:rPr lang="el-GR" dirty="0" smtClean="0"/>
              <a:t>.</a:t>
            </a:r>
          </a:p>
          <a:p>
            <a:r>
              <a:rPr lang="el-GR" dirty="0" smtClean="0"/>
              <a:t>Το </a:t>
            </a:r>
            <a:r>
              <a:rPr lang="el-GR" dirty="0" smtClean="0"/>
              <a:t>Αφγανιστάν έχει ως νόμισμα το </a:t>
            </a:r>
            <a:r>
              <a:rPr lang="el-GR" dirty="0" err="1" smtClean="0">
                <a:hlinkClick r:id="rId9" tooltip="Αφγάνι"/>
              </a:rPr>
              <a:t>αφγάνι</a:t>
            </a:r>
            <a:r>
              <a:rPr lang="el-GR" dirty="0" smtClean="0"/>
              <a:t>.</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arisis.files.wordpress.com/2009/12/afgani.jpg"/>
          <p:cNvPicPr>
            <a:picLocks noChangeAspect="1" noChangeArrowheads="1"/>
          </p:cNvPicPr>
          <p:nvPr/>
        </p:nvPicPr>
        <p:blipFill>
          <a:blip r:embed="rId2"/>
          <a:srcRect/>
          <a:stretch>
            <a:fillRect/>
          </a:stretch>
        </p:blipFill>
        <p:spPr bwMode="auto">
          <a:xfrm>
            <a:off x="0" y="0"/>
            <a:ext cx="9501222"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rgbClr r="0" g="0" b="0"/>
          </a:lnRef>
          <a:fillRef idx="1003">
            <a:schemeClr val="lt2"/>
          </a:fillRef>
          <a:effectRef idx="0">
            <a:scrgbClr r="0" g="0" b="0"/>
          </a:effectRef>
          <a:fontRef idx="major"/>
        </p:style>
        <p:txBody>
          <a:bodyPr/>
          <a:lstStyle/>
          <a:p>
            <a:r>
              <a:rPr lang="el-GR" dirty="0" smtClean="0"/>
              <a:t>ΓΕΩΓΡΑΦΙΑ</a:t>
            </a:r>
            <a:endParaRPr lang="el-GR" dirty="0"/>
          </a:p>
        </p:txBody>
      </p:sp>
      <p:sp>
        <p:nvSpPr>
          <p:cNvPr id="3" name="2 - Θέση περιεχομένου"/>
          <p:cNvSpPr>
            <a:spLocks noGrp="1"/>
          </p:cNvSpPr>
          <p:nvPr>
            <p:ph idx="1"/>
          </p:nvPr>
        </p:nvSpPr>
        <p:spPr/>
        <p:style>
          <a:lnRef idx="0">
            <a:scrgbClr r="0" g="0" b="0"/>
          </a:lnRef>
          <a:fillRef idx="1003">
            <a:schemeClr val="lt1"/>
          </a:fillRef>
          <a:effectRef idx="0">
            <a:scrgbClr r="0" g="0" b="0"/>
          </a:effectRef>
          <a:fontRef idx="major"/>
        </p:style>
        <p:txBody>
          <a:bodyPr/>
          <a:lstStyle/>
          <a:p>
            <a:r>
              <a:rPr lang="el-GR" dirty="0" smtClean="0"/>
              <a:t>Είναι εξ ολοκλήρου </a:t>
            </a:r>
            <a:r>
              <a:rPr lang="el-GR" dirty="0" smtClean="0">
                <a:hlinkClick r:id="rId2" tooltip="Μεσόγειο κράτος"/>
              </a:rPr>
              <a:t>μεσόγεια</a:t>
            </a:r>
            <a:r>
              <a:rPr lang="el-GR" dirty="0" smtClean="0"/>
              <a:t> και ορεινή χώρα. Απέχει από τη θάλασσα (</a:t>
            </a:r>
            <a:r>
              <a:rPr lang="el-GR" dirty="0" smtClean="0">
                <a:hlinkClick r:id="rId3" tooltip="Αραβικός Κόλπος"/>
              </a:rPr>
              <a:t>Αραβικό Κόλπο</a:t>
            </a:r>
            <a:r>
              <a:rPr lang="el-GR" dirty="0" smtClean="0"/>
              <a:t>) περί τα 360 </a:t>
            </a:r>
            <a:r>
              <a:rPr lang="el-GR" dirty="0" err="1" smtClean="0"/>
              <a:t>χλμ</a:t>
            </a:r>
            <a:r>
              <a:rPr lang="el-GR" dirty="0" smtClean="0"/>
              <a:t>. Το περίγραμμά της μοιάζει με φύλλο δένδρου όπου μίσχος του φέρεται ο μεγάλος διάδρομος, χαράδρα </a:t>
            </a:r>
            <a:r>
              <a:rPr lang="el-GR" dirty="0" err="1" smtClean="0"/>
              <a:t>Βακάν</a:t>
            </a:r>
            <a:r>
              <a:rPr lang="el-GR" dirty="0" smtClean="0"/>
              <a:t>, που διασχίζει τη Χώρα από ΝΔ προς ΒΑ.</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rgbClr r="0" g="0" b="0"/>
          </a:lnRef>
          <a:fillRef idx="1002">
            <a:schemeClr val="dk2"/>
          </a:fillRef>
          <a:effectRef idx="0">
            <a:scrgbClr r="0" g="0" b="0"/>
          </a:effectRef>
          <a:fontRef idx="major"/>
        </p:style>
        <p:txBody>
          <a:bodyPr/>
          <a:lstStyle/>
          <a:p>
            <a:r>
              <a:rPr lang="el-GR" dirty="0" smtClean="0"/>
              <a:t>ΕΚΤΑΣΗ</a:t>
            </a:r>
            <a:endParaRPr lang="el-GR" dirty="0"/>
          </a:p>
        </p:txBody>
      </p:sp>
      <p:sp>
        <p:nvSpPr>
          <p:cNvPr id="3" name="2 - Θέση περιεχομένου"/>
          <p:cNvSpPr>
            <a:spLocks noGrp="1"/>
          </p:cNvSpPr>
          <p:nvPr>
            <p:ph idx="1"/>
          </p:nvPr>
        </p:nvSpPr>
        <p:spPr/>
        <p:style>
          <a:lnRef idx="0">
            <a:scrgbClr r="0" g="0" b="0"/>
          </a:lnRef>
          <a:fillRef idx="1003">
            <a:schemeClr val="lt1"/>
          </a:fillRef>
          <a:effectRef idx="0">
            <a:scrgbClr r="0" g="0" b="0"/>
          </a:effectRef>
          <a:fontRef idx="major"/>
        </p:style>
        <p:txBody>
          <a:bodyPr>
            <a:normAutofit/>
          </a:bodyPr>
          <a:lstStyle/>
          <a:p>
            <a:r>
              <a:rPr lang="el-GR" sz="4000" dirty="0" smtClean="0"/>
              <a:t>Η συνολική έκταση του Αφγανιστάν είναι 647.500 </a:t>
            </a:r>
            <a:r>
              <a:rPr lang="el-GR" sz="4000" dirty="0" err="1" smtClean="0"/>
              <a:t>τ.χλμ</a:t>
            </a:r>
            <a:endParaRPr lang="el-GR" sz="40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159</Words>
  <PresentationFormat>Προβολή στην οθόνη (4:3)</PresentationFormat>
  <Paragraphs>37</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ΑΦΓΑΝΙΣΤΑΝ</vt:lpstr>
      <vt:lpstr>Διαφάνεια 2</vt:lpstr>
      <vt:lpstr>ΕΘΝΟΣΗΜΟ</vt:lpstr>
      <vt:lpstr>ΣΗΜΑΙΑ</vt:lpstr>
      <vt:lpstr>ΛΙΓΑ ΛΟΓΙΑ</vt:lpstr>
      <vt:lpstr>ΝΟΜΙΣΜΑ</vt:lpstr>
      <vt:lpstr>Διαφάνεια 7</vt:lpstr>
      <vt:lpstr>ΓΕΩΓΡΑΦΙΑ</vt:lpstr>
      <vt:lpstr>ΕΚΤΑΣΗ</vt:lpstr>
      <vt:lpstr>ΟΡΟΣΕΙΡΕΣ</vt:lpstr>
      <vt:lpstr>ΠΟΤΑΜΙΑ</vt:lpstr>
      <vt:lpstr>ΛΙΜΝΕΣ</vt:lpstr>
      <vt:lpstr>ΚΛΙΜΑ</vt:lpstr>
      <vt:lpstr>ΔΙΑΚΥΒΕΡΝΗΣΗ</vt:lpstr>
      <vt:lpstr>ΡΟΥΧΑ</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ΑΦΓΑΝΙΣΤΑΝ</dc:title>
  <dc:creator>user</dc:creator>
  <cp:lastModifiedBy>user</cp:lastModifiedBy>
  <cp:revision>6</cp:revision>
  <dcterms:created xsi:type="dcterms:W3CDTF">2016-03-23T09:30:34Z</dcterms:created>
  <dcterms:modified xsi:type="dcterms:W3CDTF">2016-06-03T08:17:15Z</dcterms:modified>
</cp:coreProperties>
</file>