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E7777E5-4DA1-464D-9AE9-4A8C280E14D1}" type="datetimeFigureOut">
              <a:rPr lang="el-GR" smtClean="0"/>
              <a:pPr/>
              <a:t>28/8/2016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5E2F2D9-E66B-40B0-8C0D-B4364D4185E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E7777E5-4DA1-464D-9AE9-4A8C280E14D1}" type="datetimeFigureOut">
              <a:rPr lang="el-GR" smtClean="0"/>
              <a:pPr/>
              <a:t>28/8/2016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5E2F2D9-E66B-40B0-8C0D-B4364D4185E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E7777E5-4DA1-464D-9AE9-4A8C280E14D1}" type="datetimeFigureOut">
              <a:rPr lang="el-GR" smtClean="0"/>
              <a:pPr/>
              <a:t>28/8/2016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5E2F2D9-E66B-40B0-8C0D-B4364D4185E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E7777E5-4DA1-464D-9AE9-4A8C280E14D1}" type="datetimeFigureOut">
              <a:rPr lang="el-GR" smtClean="0"/>
              <a:pPr/>
              <a:t>28/8/2016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5E2F2D9-E66B-40B0-8C0D-B4364D4185E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E7777E5-4DA1-464D-9AE9-4A8C280E14D1}" type="datetimeFigureOut">
              <a:rPr lang="el-GR" smtClean="0"/>
              <a:pPr/>
              <a:t>28/8/2016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5E2F2D9-E66B-40B0-8C0D-B4364D4185E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E7777E5-4DA1-464D-9AE9-4A8C280E14D1}" type="datetimeFigureOut">
              <a:rPr lang="el-GR" smtClean="0"/>
              <a:pPr/>
              <a:t>28/8/2016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5E2F2D9-E66B-40B0-8C0D-B4364D4185E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E7777E5-4DA1-464D-9AE9-4A8C280E14D1}" type="datetimeFigureOut">
              <a:rPr lang="el-GR" smtClean="0"/>
              <a:pPr/>
              <a:t>28/8/2016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5E2F2D9-E66B-40B0-8C0D-B4364D4185E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E7777E5-4DA1-464D-9AE9-4A8C280E14D1}" type="datetimeFigureOut">
              <a:rPr lang="el-GR" smtClean="0"/>
              <a:pPr/>
              <a:t>28/8/2016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5E2F2D9-E66B-40B0-8C0D-B4364D4185E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E7777E5-4DA1-464D-9AE9-4A8C280E14D1}" type="datetimeFigureOut">
              <a:rPr lang="el-GR" smtClean="0"/>
              <a:pPr/>
              <a:t>28/8/2016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5E2F2D9-E66B-40B0-8C0D-B4364D4185E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E7777E5-4DA1-464D-9AE9-4A8C280E14D1}" type="datetimeFigureOut">
              <a:rPr lang="el-GR" smtClean="0"/>
              <a:pPr/>
              <a:t>28/8/2016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5E2F2D9-E66B-40B0-8C0D-B4364D4185E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E7777E5-4DA1-464D-9AE9-4A8C280E14D1}" type="datetimeFigureOut">
              <a:rPr lang="el-GR" smtClean="0"/>
              <a:pPr/>
              <a:t>28/8/2016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5E2F2D9-E66B-40B0-8C0D-B4364D4185E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777E5-4DA1-464D-9AE9-4A8C280E14D1}" type="datetimeFigureOut">
              <a:rPr lang="el-GR" smtClean="0"/>
              <a:pPr/>
              <a:t>28/8/2016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2F2D9-E66B-40B0-8C0D-B4364D4185E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l.wikipedia.org/wiki/%CE%93%CE%B1%CE%BB%CE%BB%CE%B9%CE%BA%CE%AE_%CE%B3%CE%BB%CF%8E%CF%83%CF%83%CE%B1" TargetMode="External"/><Relationship Id="rId2" Type="http://schemas.openxmlformats.org/officeDocument/2006/relationships/hyperlink" Target="https://el.wikipedia.org/wiki/%CE%9F%CE%BB%CE%BB%CE%B1%CE%BD%CE%B4%CE%B9%CE%BA%CE%AE_%CE%B3%CE%BB%CF%8E%CF%83%CF%83%CE%B1" TargetMode="External"/><Relationship Id="rId1" Type="http://schemas.openxmlformats.org/officeDocument/2006/relationships/slideLayout" Target="../slideLayouts/slideLayout2.xml"/><Relationship Id="rId5" Type="http://schemas.openxmlformats.org/officeDocument/2006/relationships/hyperlink" Target="https://el.wikipedia.org/wiki/%CE%A6%CE%BB%CE%B1%CE%BC%CE%B1%CE%BD%CE%B4%CE%B9%CE%BA%CE%AE_%CE%B3%CE%BB%CF%8E%CF%83%CF%83%CE%B1" TargetMode="External"/><Relationship Id="rId4" Type="http://schemas.openxmlformats.org/officeDocument/2006/relationships/hyperlink" Target="https://el.wikipedia.org/wiki/%CE%93%CE%B5%CF%81%CE%BC%CE%B1%CE%BD%CE%B9%CE%BA%CE%AE_%CE%B3%CE%BB%CF%8E%CF%83%CF%83%CE%B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l.wikipedia.org/w/index.php?title=%CE%92%CE%B1%CF%83%CE%B9%CE%BB%CE%B9%CE%AC%CF%82_%CF%84%CE%BF%CF%85_%CE%92%CE%B5%CE%BB%CE%B3%CE%AF%CE%BF%CF%85&amp;action=edit&amp;redlink=1" TargetMode="External"/><Relationship Id="rId2" Type="http://schemas.openxmlformats.org/officeDocument/2006/relationships/hyperlink" Target="https://el.wikipedia.org/wiki/%CE%92%CE%B1%CF%83%CE%B9%CE%BB%CE%B5%CF%85%CF%8C%CE%BC%CE%B5%CE%BD%CE%B7_%CE%9A%CE%BF%CE%B9%CE%BD%CE%BF%CE%B2%CE%BF%CF%85%CE%BB%CE%B5%CF%85%CF%84%CE%B9%CE%BA%CE%AE_%CE%94%CE%B7%CE%BC%CE%BF%CE%BA%CF%81%CE%B1%CF%84%CE%AF%CE%B1" TargetMode="External"/><Relationship Id="rId1" Type="http://schemas.openxmlformats.org/officeDocument/2006/relationships/slideLayout" Target="../slideLayouts/slideLayout2.xml"/><Relationship Id="rId6" Type="http://schemas.openxmlformats.org/officeDocument/2006/relationships/hyperlink" Target="https://el.wikipedia.org/wiki/%CE%A3%CE%B1%CF%81%CE%BB_%CE%9C%CE%B9%CF%83%CE%AD%CE%BB_(%CF%80%CE%BF%CE%BB%CE%B9%CF%84%CE%B9%CE%BA%CF%8C%CF%82)" TargetMode="External"/><Relationship Id="rId5" Type="http://schemas.openxmlformats.org/officeDocument/2006/relationships/hyperlink" Target="https://el.wikipedia.org/wiki/%CE%A6%CE%AF%CE%BB%CE%B9%CF%80%CF%80%CE%BF%CF%82_%CF%84%CE%BF%CF%85_%CE%92%CE%B5%CE%BB%CE%B3%CE%AF%CE%BF%CF%85" TargetMode="External"/><Relationship Id="rId4" Type="http://schemas.openxmlformats.org/officeDocument/2006/relationships/hyperlink" Target="https://el.wikipedia.org/w/index.php?title=%CE%A0%CF%81%CF%89%CE%B8%CF%85%CF%80%CE%BF%CF%85%CF%81%CE%B3%CF%8C%CF%82_%CF%84%CE%BF%CF%85_%CE%92%CE%B5%CE%BB%CE%B3%CE%AF%CE%BF%CF%85&amp;action=edit&amp;redlink=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l.wikipedia.org/w/index.php?title=%CE%91%CF%81%CE%B4%CE%AD%CE%BD%CE%BD%CE%B5%CF%82&amp;action=edit&amp;redlink=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el.wikipedia.org/wiki/%CE%9B%CE%B9%CE%AD%CE%B3%CE%B7" TargetMode="External"/><Relationship Id="rId3" Type="http://schemas.openxmlformats.org/officeDocument/2006/relationships/hyperlink" Target="https://el.wikipedia.org/wiki/%CE%92%CF%8C%CF%81%CE%B5%CE%B9%CE%B1_%CE%98%CE%AC%CE%BB%CE%B1%CF%83%CF%83%CE%B1" TargetMode="External"/><Relationship Id="rId7" Type="http://schemas.openxmlformats.org/officeDocument/2006/relationships/hyperlink" Target="https://el.wikipedia.org/wiki/%CE%93%CE%AC%CE%BD%CE%B4%CE%B7" TargetMode="External"/><Relationship Id="rId2" Type="http://schemas.openxmlformats.org/officeDocument/2006/relationships/hyperlink" Target="https://el.wikipedia.org/wiki/%CE%A3%CE%B9%CE%BD%CE%B9%CE%AC%CE%BB_%CE%BD%CF%84%CE%B5_%CE%9C%CF%80%CE%BF%CF%84%CF%81%CE%AC%CE%BD%CE%B6" TargetMode="External"/><Relationship Id="rId1" Type="http://schemas.openxmlformats.org/officeDocument/2006/relationships/slideLayout" Target="../slideLayouts/slideLayout7.xml"/><Relationship Id="rId6" Type="http://schemas.openxmlformats.org/officeDocument/2006/relationships/hyperlink" Target="https://el.wikipedia.org/wiki/%CE%95%CF%85%CF%81%CF%89%CF%80%CE%B1%CF%8A%CE%BA%CE%AE_%CE%95%CF%80%CE%B9%CF%84%CF%81%CE%BF%CF%80%CE%AE" TargetMode="External"/><Relationship Id="rId11" Type="http://schemas.openxmlformats.org/officeDocument/2006/relationships/hyperlink" Target="https://el.wikipedia.org/wiki/%CE%91%CE%BC%CE%B2%CE%AD%CF%81%CF%83%CE%B1" TargetMode="External"/><Relationship Id="rId5" Type="http://schemas.openxmlformats.org/officeDocument/2006/relationships/hyperlink" Target="https://el.wikipedia.org/wiki/%CE%95%CF%85%CF%81%CF%89%CF%80%CE%B1%CF%8A%CE%BA%CF%8C_%CE%9A%CE%BF%CE%B9%CE%BD%CE%BF%CE%B2%CE%BF%CF%8D%CE%BB%CE%B9%CE%BF" TargetMode="External"/><Relationship Id="rId10" Type="http://schemas.openxmlformats.org/officeDocument/2006/relationships/hyperlink" Target="https://el.wikipedia.org/wiki/%CE%9D%CE%B1%CE%BC%CE%BF%CF%8D%CF%81" TargetMode="External"/><Relationship Id="rId4" Type="http://schemas.openxmlformats.org/officeDocument/2006/relationships/hyperlink" Target="https://el.wikipedia.org/wiki/%CE%92%CF%81%CF%85%CE%BE%CE%AD%CE%BB%CE%BB%CE%B5%CF%82" TargetMode="External"/><Relationship Id="rId9" Type="http://schemas.openxmlformats.org/officeDocument/2006/relationships/hyperlink" Target="https://el.wikipedia.org/wiki/%CE%9C%CF%80%CF%81%CE%B9%CE%B6"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1"/>
            <a:ext cx="9144000" cy="6858000"/>
          </a:xfrm>
        </p:spPr>
        <p:style>
          <a:lnRef idx="0">
            <a:schemeClr val="accent2"/>
          </a:lnRef>
          <a:fillRef idx="3">
            <a:schemeClr val="accent2"/>
          </a:fillRef>
          <a:effectRef idx="3">
            <a:schemeClr val="accent2"/>
          </a:effectRef>
          <a:fontRef idx="minor">
            <a:schemeClr val="lt1"/>
          </a:fontRef>
        </p:style>
        <p:txBody>
          <a:bodyPr/>
          <a:lstStyle/>
          <a:p>
            <a:r>
              <a:rPr lang="el-GR" dirty="0" smtClean="0"/>
              <a:t>ΒΕΛΓΙΟ</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transition>
    <p:pull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l-GR" dirty="0" smtClean="0"/>
              <a:t>ΓΛΩΣΣΑ</a:t>
            </a:r>
            <a:endParaRPr lang="el-GR" dirty="0"/>
          </a:p>
        </p:txBody>
      </p:sp>
      <p:sp>
        <p:nvSpPr>
          <p:cNvPr id="3" name="2 - Θέση περιεχομένου"/>
          <p:cNvSpPr>
            <a:spLocks noGrp="1"/>
          </p:cNvSpPr>
          <p:nvPr>
            <p:ph idx="1"/>
          </p:nvPr>
        </p:nvSpPr>
        <p:spPr/>
        <p:txBody>
          <a:bodyPr/>
          <a:lstStyle/>
          <a:p>
            <a:pPr algn="ctr"/>
            <a:r>
              <a:rPr lang="el-GR" sz="5400" dirty="0" smtClean="0">
                <a:hlinkClick r:id="rId2" tooltip="Ολλανδική γλώσσα"/>
              </a:rPr>
              <a:t>Ολλανδικά</a:t>
            </a:r>
            <a:r>
              <a:rPr lang="el-GR" sz="5400" dirty="0"/>
              <a:t> (60%)</a:t>
            </a:r>
            <a:br>
              <a:rPr lang="el-GR" sz="5400" dirty="0"/>
            </a:br>
            <a:r>
              <a:rPr lang="el-GR" sz="5400" dirty="0">
                <a:hlinkClick r:id="rId3" tooltip="Γαλλική γλώσσα"/>
              </a:rPr>
              <a:t>Γαλλικά</a:t>
            </a:r>
            <a:r>
              <a:rPr lang="el-GR" sz="5400" dirty="0"/>
              <a:t> (39%)</a:t>
            </a:r>
            <a:r>
              <a:rPr lang="el-GR" dirty="0"/>
              <a:t/>
            </a:r>
            <a:br>
              <a:rPr lang="el-GR" dirty="0"/>
            </a:br>
            <a:endParaRPr lang="el-GR" dirty="0"/>
          </a:p>
          <a:p>
            <a:pPr algn="ctr"/>
            <a:r>
              <a:rPr lang="el-GR" sz="4800" dirty="0">
                <a:hlinkClick r:id="rId4" tooltip="Γερμανική γλώσσα"/>
              </a:rPr>
              <a:t>Γερμανικά</a:t>
            </a:r>
            <a:r>
              <a:rPr lang="el-GR" sz="4800" dirty="0"/>
              <a:t> (0.60%)</a:t>
            </a:r>
            <a:r>
              <a:rPr lang="el-GR" sz="4800" dirty="0" smtClean="0"/>
              <a:t/>
            </a:r>
            <a:br>
              <a:rPr lang="el-GR" sz="4800" dirty="0" smtClean="0"/>
            </a:br>
            <a:r>
              <a:rPr lang="el-GR" sz="4800" dirty="0">
                <a:hlinkClick r:id="rId5" tooltip="Φλαμανδική γλώσσα"/>
              </a:rPr>
              <a:t>Φλαμανδικά</a:t>
            </a:r>
            <a:endParaRPr lang="el-GR" sz="4800" dirty="0"/>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l-GR" dirty="0" smtClean="0"/>
              <a:t>ΠΟΛΙΤΕΥΜΑ</a:t>
            </a:r>
            <a:endParaRPr lang="el-GR" dirty="0"/>
          </a:p>
        </p:txBody>
      </p:sp>
      <p:sp>
        <p:nvSpPr>
          <p:cNvPr id="3" name="2 - Θέση περιεχομένου"/>
          <p:cNvSpPr>
            <a:spLocks noGrp="1"/>
          </p:cNvSpPr>
          <p:nvPr>
            <p:ph idx="1"/>
          </p:nvPr>
        </p:nvSpPr>
        <p:spPr/>
        <p:txBody>
          <a:bodyPr>
            <a:normAutofit/>
          </a:bodyPr>
          <a:lstStyle/>
          <a:p>
            <a:pPr algn="ctr"/>
            <a:r>
              <a:rPr lang="el-GR" sz="4000" dirty="0" smtClean="0"/>
              <a:t>Ομοσπονδιακή </a:t>
            </a:r>
            <a:r>
              <a:rPr lang="el-GR" sz="4000" dirty="0" smtClean="0">
                <a:hlinkClick r:id="rId2" tooltip="Βασιλευόμενη Κοινοβουλευτική Δημοκρατία"/>
              </a:rPr>
              <a:t>Βασιλευόμενη </a:t>
            </a:r>
            <a:r>
              <a:rPr lang="el-GR" sz="4000" dirty="0">
                <a:hlinkClick r:id="rId2" tooltip="Βασιλευόμενη Κοινοβουλευτική Δημοκρατία"/>
              </a:rPr>
              <a:t>Κοινοβουλευτική </a:t>
            </a:r>
            <a:r>
              <a:rPr lang="el-GR" sz="4000" dirty="0" smtClean="0">
                <a:hlinkClick r:id="rId2" tooltip="Βασιλευόμενη Κοινοβουλευτική Δημοκρατία"/>
              </a:rPr>
              <a:t>Δημοκρατία</a:t>
            </a:r>
            <a:r>
              <a:rPr lang="el-GR" sz="4000" dirty="0" smtClean="0"/>
              <a:t> </a:t>
            </a:r>
            <a:r>
              <a:rPr lang="el-GR" sz="4000" dirty="0" smtClean="0">
                <a:hlinkClick r:id="rId3" tooltip="Βασιλιάς του Βελγίου (δεν έχει γραφτεί ακόμα)"/>
              </a:rPr>
              <a:t>Βασιλιάς</a:t>
            </a:r>
            <a:r>
              <a:rPr lang="el-GR" sz="4000" dirty="0" smtClean="0"/>
              <a:t/>
            </a:r>
            <a:br>
              <a:rPr lang="el-GR" sz="4000" dirty="0" smtClean="0"/>
            </a:br>
            <a:r>
              <a:rPr lang="el-GR" sz="4000" dirty="0">
                <a:hlinkClick r:id="rId4" tooltip="Πρωθυπουργός του Βελγίου (δεν έχει γραφτεί ακόμα)"/>
              </a:rPr>
              <a:t>Πρωθυπουργός</a:t>
            </a:r>
            <a:endParaRPr lang="el-GR" sz="4000" dirty="0" smtClean="0"/>
          </a:p>
          <a:p>
            <a:pPr algn="ctr"/>
            <a:r>
              <a:rPr lang="el-GR" sz="4000" dirty="0">
                <a:hlinkClick r:id="rId5" tooltip="Φίλιππος του Βελγίου"/>
              </a:rPr>
              <a:t>Φίλιππος</a:t>
            </a:r>
            <a:r>
              <a:rPr lang="el-GR" sz="4000" dirty="0" smtClean="0"/>
              <a:t/>
            </a:r>
            <a:br>
              <a:rPr lang="el-GR" sz="4000" dirty="0" smtClean="0"/>
            </a:br>
            <a:r>
              <a:rPr lang="el-GR" sz="4000" dirty="0">
                <a:hlinkClick r:id="rId6" tooltip="Σαρλ Μισέλ (πολιτικός)"/>
              </a:rPr>
              <a:t>Σαρλ Μισέλ</a:t>
            </a:r>
            <a:endParaRPr lang="el-GR" sz="4000" dirty="0"/>
          </a:p>
        </p:txBody>
      </p:sp>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l-GR" dirty="0" smtClean="0"/>
              <a:t>ΟΙΚΟΝΟΜΙΑ</a:t>
            </a:r>
            <a:endParaRPr lang="el-GR" dirty="0"/>
          </a:p>
        </p:txBody>
      </p:sp>
      <p:sp>
        <p:nvSpPr>
          <p:cNvPr id="3" name="2 - Θέση περιεχομένου"/>
          <p:cNvSpPr>
            <a:spLocks noGrp="1"/>
          </p:cNvSpPr>
          <p:nvPr>
            <p:ph idx="1"/>
          </p:nvPr>
        </p:nvSpPr>
        <p:spPr/>
        <p:txBody>
          <a:bodyPr>
            <a:normAutofit lnSpcReduction="10000"/>
          </a:bodyPr>
          <a:lstStyle/>
          <a:p>
            <a:r>
              <a:rPr lang="el-GR" dirty="0"/>
              <a:t>Το Βέλγιο είναι μια από τις πιο αναπτυγμένες βιομηχανικά χώρες με ανθηρή οικονομία, που ευνοήθηκε σημαντικά από τη γεωγραφική θέση της χώρας και το ικανοποιητικό συγκοινωνιακό της </a:t>
            </a:r>
            <a:r>
              <a:rPr lang="el-GR" dirty="0" smtClean="0"/>
              <a:t>δίκτυο. Εθνικό </a:t>
            </a:r>
            <a:r>
              <a:rPr lang="el-GR" dirty="0"/>
              <a:t>νόμισμα της χώρας ήταν το βελγικό φράγκο (διεθνής συμβολισμός BEF) ως το 2002, οπότε αντικαταστάθηκε από το ευρώ. Η ισοτιμία του ευρώ τον Ιανουάριο του 2002 ήταν 1 δολάριο ΗΠΑ = 1,1324 βελγικά φράγκα.</a:t>
            </a:r>
          </a:p>
        </p:txBody>
      </p:sp>
    </p:spTree>
  </p:cSld>
  <p:clrMapOvr>
    <a:masterClrMapping/>
  </p:clrMapOvr>
  <p:transition>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l-GR" dirty="0" smtClean="0"/>
              <a:t>ΧΛΩΡΙΔΑ-ΠΑΝΙΔΑ</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dirty="0">
                <a:latin typeface="Arial" pitchFamily="34" charset="0"/>
                <a:cs typeface="Arial" pitchFamily="34" charset="0"/>
              </a:rPr>
              <a:t>Το Βέλγιο παρουσιάζει βλάστηση και ζωικό κόσμο τυπικό για τις χώρες της εύκρατης Βόρειας Ευρώπης. Επικρατούν τα δάση των φυλλοβόλων δέντρων (πεύκα, οξιές, φτελιές, σημύδες), με κυρίαρχες τις βελανιδιές. Οι κύριες ζώνες ανάπτυξης δασών είναι το οροπέδιο </a:t>
            </a:r>
            <a:r>
              <a:rPr lang="el-GR" dirty="0" err="1">
                <a:latin typeface="Arial" pitchFamily="34" charset="0"/>
                <a:cs typeface="Arial" pitchFamily="34" charset="0"/>
              </a:rPr>
              <a:t>Κέμπενλαντ</a:t>
            </a:r>
            <a:r>
              <a:rPr lang="el-GR" dirty="0">
                <a:latin typeface="Arial" pitchFamily="34" charset="0"/>
                <a:cs typeface="Arial" pitchFamily="34" charset="0"/>
              </a:rPr>
              <a:t> (ύψος 50 ως 100 μ.), ανάμεσα στους ποταμούς Σκάλδη και Μόζα, και το υψίπεδο των </a:t>
            </a:r>
            <a:r>
              <a:rPr lang="el-GR" dirty="0" err="1">
                <a:latin typeface="Arial" pitchFamily="34" charset="0"/>
                <a:cs typeface="Arial" pitchFamily="34" charset="0"/>
              </a:rPr>
              <a:t>Αρδενών</a:t>
            </a:r>
            <a:r>
              <a:rPr lang="el-GR" dirty="0">
                <a:latin typeface="Arial" pitchFamily="34" charset="0"/>
                <a:cs typeface="Arial" pitchFamily="34" charset="0"/>
              </a:rPr>
              <a:t>. Η χλωρίδα της χώρας μεταβλήθηκε σημαντικά, επειδή </a:t>
            </a:r>
            <a:r>
              <a:rPr lang="el-GR" dirty="0" err="1">
                <a:latin typeface="Arial" pitchFamily="34" charset="0"/>
                <a:cs typeface="Arial" pitchFamily="34" charset="0"/>
              </a:rPr>
              <a:t>καθόλο</a:t>
            </a:r>
            <a:r>
              <a:rPr lang="el-GR" dirty="0">
                <a:latin typeface="Arial" pitchFamily="34" charset="0"/>
                <a:cs typeface="Arial" pitchFamily="34" charset="0"/>
              </a:rPr>
              <a:t> σχεδόν τον 20ό αιώνα οι κάτοικοι αντικαθιστούσαν τα φυλλοβόλα δέντρα με κωνοφόρα. Στις κοιλάδες συναντούνται κρίνα και υάκινθοι. Η πανίδα περιλαμβάνει αλεπούδες, ελάφια, αγριογούρουνα και σκαντζόχοιρους.</a:t>
            </a:r>
          </a:p>
          <a:p>
            <a:r>
              <a:rPr lang="el-GR" dirty="0">
                <a:latin typeface="Arial" pitchFamily="34" charset="0"/>
                <a:cs typeface="Arial" pitchFamily="34" charset="0"/>
              </a:rPr>
              <a:t>Η ανθρώπινη δραστηριότητα ιδιαίτερα των τελευταίων δεκαετιών και η μόλυνση του περιβάλλοντος επέδρασαν αρνητικά στη χλωρίδα και πανίδα του τόπου, με αποτέλεσμα την εξαφάνιση πολλών ειδών φυτών και ζώων. Για το λόγο αυτόν η πολιτεία προνόησε για την προστασία ορισμένων φυτικών και ζωικών ειδών με την υιοθέτηση σχετικών νόμων.</a:t>
            </a:r>
          </a:p>
          <a:p>
            <a:endParaRPr lang="el-GR" dirty="0"/>
          </a:p>
        </p:txBody>
      </p:sp>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l-GR" dirty="0" smtClean="0"/>
              <a:t>ΓΕΩΓΡΑΦΙΑ</a:t>
            </a:r>
            <a:endParaRPr lang="el-GR" dirty="0"/>
          </a:p>
        </p:txBody>
      </p:sp>
      <p:sp>
        <p:nvSpPr>
          <p:cNvPr id="3" name="2 - Θέση περιεχομένου"/>
          <p:cNvSpPr>
            <a:spLocks noGrp="1"/>
          </p:cNvSpPr>
          <p:nvPr>
            <p:ph idx="1"/>
          </p:nvPr>
        </p:nvSpPr>
        <p:spPr/>
        <p:txBody>
          <a:bodyPr>
            <a:normAutofit fontScale="25000" lnSpcReduction="20000"/>
          </a:bodyPr>
          <a:lstStyle/>
          <a:p>
            <a:r>
              <a:rPr lang="el-GR" sz="8000" dirty="0">
                <a:latin typeface="Arial" pitchFamily="34" charset="0"/>
                <a:cs typeface="Arial" pitchFamily="34" charset="0"/>
              </a:rPr>
              <a:t>Το Βέλγιο, με έκταση 30.528 </a:t>
            </a:r>
            <a:r>
              <a:rPr lang="el-GR" sz="8000" dirty="0" err="1">
                <a:latin typeface="Arial" pitchFamily="34" charset="0"/>
                <a:cs typeface="Arial" pitchFamily="34" charset="0"/>
              </a:rPr>
              <a:t>χλμ</a:t>
            </a:r>
            <a:r>
              <a:rPr lang="el-GR" sz="8000" dirty="0">
                <a:latin typeface="Arial" pitchFamily="34" charset="0"/>
                <a:cs typeface="Arial" pitchFamily="34" charset="0"/>
              </a:rPr>
              <a:t>², έχει τρεις βασικές γεωγραφικές περιοχές: </a:t>
            </a:r>
            <a:endParaRPr lang="el-GR" sz="8000" dirty="0" smtClean="0">
              <a:latin typeface="Arial" pitchFamily="34" charset="0"/>
              <a:cs typeface="Arial" pitchFamily="34" charset="0"/>
            </a:endParaRPr>
          </a:p>
          <a:p>
            <a:r>
              <a:rPr lang="el-GR" sz="8000" dirty="0" smtClean="0">
                <a:latin typeface="Arial" pitchFamily="34" charset="0"/>
                <a:cs typeface="Arial" pitchFamily="34" charset="0"/>
              </a:rPr>
              <a:t>την </a:t>
            </a:r>
            <a:r>
              <a:rPr lang="el-GR" sz="8000" dirty="0">
                <a:latin typeface="Arial" pitchFamily="34" charset="0"/>
                <a:cs typeface="Arial" pitchFamily="34" charset="0"/>
              </a:rPr>
              <a:t>παράκτια πεδιάδα στα βορειοδυτικά, το κεντρικό οροπέδιο, και τις </a:t>
            </a:r>
            <a:r>
              <a:rPr lang="el-GR" sz="8000" dirty="0">
                <a:latin typeface="Arial" pitchFamily="34" charset="0"/>
                <a:cs typeface="Arial" pitchFamily="34" charset="0"/>
                <a:hlinkClick r:id="rId2" tooltip="Αρδέννες (δεν έχει γραφτεί ακόμα)"/>
              </a:rPr>
              <a:t>Αρδέννες</a:t>
            </a:r>
            <a:r>
              <a:rPr lang="el-GR" sz="8000" dirty="0">
                <a:latin typeface="Arial" pitchFamily="34" charset="0"/>
                <a:cs typeface="Arial" pitchFamily="34" charset="0"/>
              </a:rPr>
              <a:t> στα ορεινά στα νοτιοανατολικά. Η παράκτια πεδιάδα αποτελείται κυρίως από σωρούς άμμου και εκχερσωμένα τμήματα γης. Τα τμήματα αυτά (γνωστά ως </a:t>
            </a:r>
            <a:r>
              <a:rPr lang="el-GR" sz="8000" i="1" dirty="0" err="1">
                <a:latin typeface="Arial" pitchFamily="34" charset="0"/>
                <a:cs typeface="Arial" pitchFamily="34" charset="0"/>
              </a:rPr>
              <a:t>πόλντερ</a:t>
            </a:r>
            <a:r>
              <a:rPr lang="el-GR" sz="8000" dirty="0">
                <a:latin typeface="Arial" pitchFamily="34" charset="0"/>
                <a:cs typeface="Arial" pitchFamily="34" charset="0"/>
              </a:rPr>
              <a:t>) είναι περιοχές γης, κοντά ή κάτω από το επίπεδο της θάλασσας που έχουν εκχερσωθεί, και προστατεύονται από τη θάλασσα από προχώματα ή, πιο εσωτερικά, από πεδία που έχουν αποξηρανθεί με κανάλια. </a:t>
            </a:r>
            <a:endParaRPr lang="el-GR" sz="8000" dirty="0" smtClean="0">
              <a:latin typeface="Arial" pitchFamily="34" charset="0"/>
              <a:cs typeface="Arial" pitchFamily="34" charset="0"/>
            </a:endParaRPr>
          </a:p>
          <a:p>
            <a:r>
              <a:rPr lang="el-GR" sz="8000" dirty="0" smtClean="0">
                <a:latin typeface="Arial" pitchFamily="34" charset="0"/>
                <a:cs typeface="Arial" pitchFamily="34" charset="0"/>
              </a:rPr>
              <a:t>Η </a:t>
            </a:r>
            <a:r>
              <a:rPr lang="el-GR" sz="8000" dirty="0">
                <a:latin typeface="Arial" pitchFamily="34" charset="0"/>
                <a:cs typeface="Arial" pitchFamily="34" charset="0"/>
              </a:rPr>
              <a:t>δεύτερη γεωγραφική περιοχή, το κεντρικό οροπέδιο, βρίσκεται πιο μέσα στην ενδοχώρα. Πρόκειται για μια επίπεδη, ελαφρά ανυψωμένη περιοχή που έχει πολλές γόνιμες κοιλάδες και αρδεύεται από πολλά κανάλια. Εδώ μπορεί να βρει κανείς επίσης και πιο εκτραχυμένη γη, όπως σπηλιές.</a:t>
            </a:r>
          </a:p>
          <a:p>
            <a:endParaRPr lang="el-GR" dirty="0"/>
          </a:p>
        </p:txBody>
      </p:sp>
    </p:spTree>
  </p:cSld>
  <p:clrMapOvr>
    <a:masterClrMapping/>
  </p:clrMapOvr>
  <p:transition>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3970318"/>
          </a:xfrm>
          <a:prstGeom prst="rect">
            <a:avLst/>
          </a:prstGeom>
        </p:spPr>
        <p:txBody>
          <a:bodyPr wrap="square">
            <a:spAutoFit/>
          </a:bodyPr>
          <a:lstStyle/>
          <a:p>
            <a:pPr>
              <a:buFont typeface="Wingdings" pitchFamily="2" charset="2"/>
              <a:buChar char="§"/>
            </a:pPr>
            <a:r>
              <a:rPr lang="el-GR" dirty="0" smtClean="0">
                <a:latin typeface="Arial" pitchFamily="34" charset="0"/>
                <a:cs typeface="Arial" pitchFamily="34" charset="0"/>
              </a:rPr>
              <a:t>Η τρίτη γεωγραφική περιοχή, αποκαλούμενη Αρντέν, είναι περισσότερο τραχεία από τις δύο προηγούμενες. Είναι ένα πυκνά δασωμένο οροπέδιο, πολύ βραχώδες και όχι πολύ καλό για αγροτική εκμετάλλευση, το οποίο εκτείνεται στην βόρεια Γαλλία. Εδώ μπορεί να βρεθεί μεγάλο μέρος της άγριας ζωής του Βελγίου. Το υψηλότερο σημείο του Βελγίου, το </a:t>
            </a:r>
            <a:r>
              <a:rPr lang="el-GR" dirty="0" err="1" smtClean="0">
                <a:latin typeface="Arial" pitchFamily="34" charset="0"/>
                <a:cs typeface="Arial" pitchFamily="34" charset="0"/>
                <a:hlinkClick r:id="rId2" tooltip="Σινιάλ ντε Μποτράνζ"/>
              </a:rPr>
              <a:t>Σινιάλ</a:t>
            </a:r>
            <a:r>
              <a:rPr lang="el-GR" dirty="0" smtClean="0">
                <a:latin typeface="Arial" pitchFamily="34" charset="0"/>
                <a:cs typeface="Arial" pitchFamily="34" charset="0"/>
                <a:hlinkClick r:id="rId2" tooltip="Σινιάλ ντε Μποτράνζ"/>
              </a:rPr>
              <a:t> ντε </a:t>
            </a:r>
            <a:r>
              <a:rPr lang="el-GR" dirty="0" err="1" smtClean="0">
                <a:latin typeface="Arial" pitchFamily="34" charset="0"/>
                <a:cs typeface="Arial" pitchFamily="34" charset="0"/>
                <a:hlinkClick r:id="rId2" tooltip="Σινιάλ ντε Μποτράνζ"/>
              </a:rPr>
              <a:t>Μποτράνζ</a:t>
            </a:r>
            <a:r>
              <a:rPr lang="el-GR" dirty="0" err="1" smtClean="0">
                <a:latin typeface="Arial" pitchFamily="34" charset="0"/>
                <a:cs typeface="Arial" pitchFamily="34" charset="0"/>
              </a:rPr>
              <a:t>βρίσκεται</a:t>
            </a:r>
            <a:r>
              <a:rPr lang="el-GR" dirty="0" smtClean="0">
                <a:latin typeface="Arial" pitchFamily="34" charset="0"/>
                <a:cs typeface="Arial" pitchFamily="34" charset="0"/>
              </a:rPr>
              <a:t> στην περιοχή αυτή και είναι μόλις 694 μέτρα.</a:t>
            </a:r>
          </a:p>
          <a:p>
            <a:endParaRPr lang="el-GR" dirty="0" smtClean="0">
              <a:latin typeface="Arial" pitchFamily="34" charset="0"/>
              <a:cs typeface="Arial" pitchFamily="34" charset="0"/>
            </a:endParaRPr>
          </a:p>
          <a:p>
            <a:pPr>
              <a:buFont typeface="Wingdings" pitchFamily="2" charset="2"/>
              <a:buChar char="§"/>
            </a:pPr>
            <a:r>
              <a:rPr lang="el-GR" dirty="0" smtClean="0">
                <a:latin typeface="Arial" pitchFamily="34" charset="0"/>
                <a:cs typeface="Arial" pitchFamily="34" charset="0"/>
              </a:rPr>
              <a:t>Το κλίμα είναι θαλάσσιο ήπιο. Η μέση θερμοκρασία κατά τον Ιανουάριο είναι 3 °C και τον Ιούλιο 18 °C</a:t>
            </a:r>
            <a:r>
              <a:rPr lang="el-GR" dirty="0" smtClean="0">
                <a:latin typeface="Arial" pitchFamily="34" charset="0"/>
                <a:cs typeface="Arial" pitchFamily="34" charset="0"/>
              </a:rPr>
              <a:t>.</a:t>
            </a:r>
          </a:p>
          <a:p>
            <a:pPr>
              <a:buFont typeface="Wingdings" pitchFamily="2" charset="2"/>
              <a:buChar char="§"/>
            </a:pPr>
            <a:endParaRPr lang="el-GR" dirty="0" smtClean="0">
              <a:latin typeface="Arial" pitchFamily="34" charset="0"/>
              <a:cs typeface="Arial" pitchFamily="34" charset="0"/>
            </a:endParaRPr>
          </a:p>
          <a:p>
            <a:pPr>
              <a:buFont typeface="Wingdings" pitchFamily="2" charset="2"/>
              <a:buChar char="§"/>
            </a:pPr>
            <a:r>
              <a:rPr lang="el-GR" dirty="0" smtClean="0">
                <a:latin typeface="Arial" pitchFamily="34" charset="0"/>
                <a:cs typeface="Arial" pitchFamily="34" charset="0"/>
              </a:rPr>
              <a:t>Η χώρα βρέχεται από τη </a:t>
            </a:r>
            <a:r>
              <a:rPr lang="el-GR" dirty="0" smtClean="0">
                <a:latin typeface="Arial" pitchFamily="34" charset="0"/>
                <a:cs typeface="Arial" pitchFamily="34" charset="0"/>
                <a:hlinkClick r:id="rId3" tooltip="Βόρεια Θάλασσα"/>
              </a:rPr>
              <a:t>Βόρεια Θάλασσα</a:t>
            </a:r>
            <a:r>
              <a:rPr lang="el-GR" dirty="0" smtClean="0">
                <a:latin typeface="Arial" pitchFamily="34" charset="0"/>
                <a:cs typeface="Arial" pitchFamily="34" charset="0"/>
              </a:rPr>
              <a:t>.</a:t>
            </a:r>
          </a:p>
          <a:p>
            <a:endParaRPr lang="el-GR" dirty="0" smtClean="0">
              <a:latin typeface="Arial" pitchFamily="34" charset="0"/>
              <a:cs typeface="Arial" pitchFamily="34" charset="0"/>
            </a:endParaRPr>
          </a:p>
          <a:p>
            <a:pPr>
              <a:buFont typeface="Wingdings" pitchFamily="2" charset="2"/>
              <a:buChar char="§"/>
            </a:pPr>
            <a:r>
              <a:rPr lang="el-GR" dirty="0" smtClean="0">
                <a:latin typeface="Arial" pitchFamily="34" charset="0"/>
                <a:cs typeface="Arial" pitchFamily="34" charset="0"/>
              </a:rPr>
              <a:t>Πρωτεύουσα του Βελγίου είναι οι </a:t>
            </a:r>
            <a:r>
              <a:rPr lang="el-GR" dirty="0" smtClean="0">
                <a:latin typeface="Arial" pitchFamily="34" charset="0"/>
                <a:cs typeface="Arial" pitchFamily="34" charset="0"/>
                <a:hlinkClick r:id="rId4" tooltip="Βρυξέλλες"/>
              </a:rPr>
              <a:t>Βρυξέλλες</a:t>
            </a:r>
            <a:r>
              <a:rPr lang="el-GR" dirty="0" smtClean="0">
                <a:latin typeface="Arial" pitchFamily="34" charset="0"/>
                <a:cs typeface="Arial" pitchFamily="34" charset="0"/>
              </a:rPr>
              <a:t>, μία από τις δύο έδρες του </a:t>
            </a:r>
            <a:r>
              <a:rPr lang="el-GR" dirty="0" smtClean="0">
                <a:latin typeface="Arial" pitchFamily="34" charset="0"/>
                <a:cs typeface="Arial" pitchFamily="34" charset="0"/>
                <a:hlinkClick r:id="rId5" tooltip="Ευρωπαϊκό Κοινοβούλιο"/>
              </a:rPr>
              <a:t>Ευρωπαϊκού Κοινοβουλίου</a:t>
            </a:r>
            <a:r>
              <a:rPr lang="el-GR" dirty="0" smtClean="0">
                <a:latin typeface="Arial" pitchFamily="34" charset="0"/>
                <a:cs typeface="Arial" pitchFamily="34" charset="0"/>
              </a:rPr>
              <a:t> και έδρα της </a:t>
            </a:r>
            <a:r>
              <a:rPr lang="el-GR" dirty="0" smtClean="0">
                <a:latin typeface="Arial" pitchFamily="34" charset="0"/>
                <a:cs typeface="Arial" pitchFamily="34" charset="0"/>
                <a:hlinkClick r:id="rId6" tooltip="Ευρωπαϊκή Επιτροπή"/>
              </a:rPr>
              <a:t>Ευρωπαϊκής </a:t>
            </a:r>
            <a:r>
              <a:rPr lang="el-GR" dirty="0" err="1" smtClean="0">
                <a:latin typeface="Arial" pitchFamily="34" charset="0"/>
                <a:cs typeface="Arial" pitchFamily="34" charset="0"/>
                <a:hlinkClick r:id="rId6" tooltip="Ευρωπαϊκή Επιτροπή"/>
              </a:rPr>
              <a:t>Επιστροπής</a:t>
            </a:r>
            <a:r>
              <a:rPr lang="el-GR" dirty="0" smtClean="0">
                <a:latin typeface="Arial" pitchFamily="34" charset="0"/>
                <a:cs typeface="Arial" pitchFamily="34" charset="0"/>
              </a:rPr>
              <a:t>. Άλλες σημαντικές πόλεις είναι η </a:t>
            </a:r>
            <a:r>
              <a:rPr lang="el-GR" dirty="0" smtClean="0">
                <a:latin typeface="Arial" pitchFamily="34" charset="0"/>
                <a:cs typeface="Arial" pitchFamily="34" charset="0"/>
                <a:hlinkClick r:id="rId7" tooltip="Γάνδη"/>
              </a:rPr>
              <a:t>Γάνδη</a:t>
            </a:r>
            <a:r>
              <a:rPr lang="el-GR" dirty="0" smtClean="0">
                <a:latin typeface="Arial" pitchFamily="34" charset="0"/>
                <a:cs typeface="Arial" pitchFamily="34" charset="0"/>
              </a:rPr>
              <a:t>, η </a:t>
            </a:r>
            <a:r>
              <a:rPr lang="el-GR" dirty="0" smtClean="0">
                <a:latin typeface="Arial" pitchFamily="34" charset="0"/>
                <a:cs typeface="Arial" pitchFamily="34" charset="0"/>
                <a:hlinkClick r:id="rId8" tooltip="Λιέγη"/>
              </a:rPr>
              <a:t>Λιέγη</a:t>
            </a:r>
            <a:r>
              <a:rPr lang="el-GR" dirty="0" smtClean="0">
                <a:latin typeface="Arial" pitchFamily="34" charset="0"/>
                <a:cs typeface="Arial" pitchFamily="34" charset="0"/>
              </a:rPr>
              <a:t>, η </a:t>
            </a:r>
            <a:r>
              <a:rPr lang="el-GR" dirty="0" smtClean="0">
                <a:latin typeface="Arial" pitchFamily="34" charset="0"/>
                <a:cs typeface="Arial" pitchFamily="34" charset="0"/>
                <a:hlinkClick r:id="rId9" tooltip="Μπριζ"/>
              </a:rPr>
              <a:t>Μπριζ</a:t>
            </a:r>
            <a:r>
              <a:rPr lang="el-GR" dirty="0" smtClean="0">
                <a:latin typeface="Arial" pitchFamily="34" charset="0"/>
                <a:cs typeface="Arial" pitchFamily="34" charset="0"/>
              </a:rPr>
              <a:t>, το </a:t>
            </a:r>
            <a:r>
              <a:rPr lang="el-GR" dirty="0" smtClean="0">
                <a:latin typeface="Arial" pitchFamily="34" charset="0"/>
                <a:cs typeface="Arial" pitchFamily="34" charset="0"/>
                <a:hlinkClick r:id="rId10" tooltip="Ναμούρ"/>
              </a:rPr>
              <a:t>Ναμύρ</a:t>
            </a:r>
            <a:r>
              <a:rPr lang="el-GR" dirty="0" smtClean="0">
                <a:latin typeface="Arial" pitchFamily="34" charset="0"/>
                <a:cs typeface="Arial" pitchFamily="34" charset="0"/>
              </a:rPr>
              <a:t> και η </a:t>
            </a:r>
            <a:r>
              <a:rPr lang="el-GR" dirty="0" smtClean="0">
                <a:latin typeface="Arial" pitchFamily="34" charset="0"/>
                <a:cs typeface="Arial" pitchFamily="34" charset="0"/>
                <a:hlinkClick r:id="rId11" tooltip="Αμβέρσα"/>
              </a:rPr>
              <a:t>Αμβέρσα</a:t>
            </a:r>
            <a:r>
              <a:rPr lang="el-GR" dirty="0" smtClean="0">
                <a:latin typeface="Arial" pitchFamily="34" charset="0"/>
                <a:cs typeface="Arial" pitchFamily="34" charset="0"/>
              </a:rPr>
              <a:t>.</a:t>
            </a:r>
            <a:endParaRPr lang="el-GR"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perierga.gr/wp-content/uploads/2013/01/verticalblanc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2.bp.blogspot.com/-KRjjjQKwb8Q/VIcWnNwTjaI/AAAAAAAABro/UnP2CC-CfwA/s1600/MADOYRH.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2.bp.blogspot.com/_3U8nxajupqY/TMRgdY8TvXI/AAAAAAAAAoo/8-0TfPD610E/s1600/autumn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eather-in-greece.gr/sites/default/files/leuka%20ori-rethimno.jpg"/>
          <p:cNvPicPr>
            <a:picLocks noChangeAspect="1" noChangeArrowheads="1"/>
          </p:cNvPicPr>
          <p:nvPr/>
        </p:nvPicPr>
        <p:blipFill>
          <a:blip r:embed="rId2" cstate="print"/>
          <a:srcRect/>
          <a:stretch>
            <a:fillRect/>
          </a:stretch>
        </p:blipFill>
        <p:spPr bwMode="auto">
          <a:xfrm>
            <a:off x="-73024" y="1"/>
            <a:ext cx="9217024" cy="7317432"/>
          </a:xfrm>
          <a:prstGeom prst="rect">
            <a:avLst/>
          </a:prstGeom>
          <a:noFill/>
        </p:spPr>
      </p:pic>
    </p:spTree>
  </p:cSld>
  <p:clrMapOvr>
    <a:masterClrMapping/>
  </p:clrMapOvr>
  <p:transition>
    <p:cover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lobbygr.com/sites/default/files/imagecache/article_large/article/2012_02/Belgium-Fla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pull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style>
          <a:lnRef idx="2">
            <a:schemeClr val="accent2">
              <a:shade val="50000"/>
            </a:schemeClr>
          </a:lnRef>
          <a:fillRef idx="1">
            <a:schemeClr val="accent2"/>
          </a:fillRef>
          <a:effectRef idx="0">
            <a:schemeClr val="accent2"/>
          </a:effectRef>
          <a:fontRef idx="minor">
            <a:schemeClr val="lt1"/>
          </a:fontRef>
        </p:style>
        <p:txBody>
          <a:bodyPr/>
          <a:lstStyle/>
          <a:p>
            <a:r>
              <a:rPr lang="el-GR" dirty="0" smtClean="0"/>
              <a:t>ΑΞΙΟΘΕΑΤΑ</a:t>
            </a:r>
            <a:endParaRPr lang="el-GR" dirty="0"/>
          </a:p>
        </p:txBody>
      </p:sp>
    </p:spTree>
  </p:cSld>
  <p:clrMapOvr>
    <a:masterClrMapping/>
  </p:clrMapOvr>
  <p:transition>
    <p:cover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belgimania.weebly.com/uploads/2/6/4/6/26469919/3545670.jpg?56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engelvoelkers.com/wp-content/uploads/2013/07/gent31.jpg"/>
          <p:cNvPicPr>
            <a:picLocks noChangeAspect="1" noChangeArrowheads="1"/>
          </p:cNvPicPr>
          <p:nvPr/>
        </p:nvPicPr>
        <p:blipFill>
          <a:blip r:embed="rId2" cstate="print"/>
          <a:srcRect/>
          <a:stretch>
            <a:fillRect/>
          </a:stretch>
        </p:blipFill>
        <p:spPr bwMode="auto">
          <a:xfrm>
            <a:off x="0" y="-457200"/>
            <a:ext cx="9144000" cy="7315200"/>
          </a:xfrm>
          <a:prstGeom prst="rect">
            <a:avLst/>
          </a:prstGeom>
          <a:noFill/>
        </p:spPr>
      </p:pic>
    </p:spTree>
  </p:cSld>
  <p:clrMapOvr>
    <a:masterClrMapping/>
  </p:clrMapOvr>
  <p:transition>
    <p:cover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newsbeast.gr/files/1/2014/01/30/Atomium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style>
          <a:lnRef idx="0">
            <a:schemeClr val="accent4"/>
          </a:lnRef>
          <a:fillRef idx="3">
            <a:schemeClr val="accent4"/>
          </a:fillRef>
          <a:effectRef idx="3">
            <a:schemeClr val="accent4"/>
          </a:effectRef>
          <a:fontRef idx="minor">
            <a:schemeClr val="lt1"/>
          </a:fontRef>
        </p:style>
        <p:txBody>
          <a:bodyPr/>
          <a:lstStyle/>
          <a:p>
            <a:r>
              <a:rPr lang="el-GR" dirty="0" smtClean="0"/>
              <a:t>ΑΓΓΕΛΙΚΗ  ΜΗΛΙΑΔΟΥ</a:t>
            </a:r>
            <a:endParaRPr lang="el-GR" dirty="0"/>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l-GR" dirty="0" smtClean="0"/>
              <a:t>ΔΙΑΤΡΟΦΗ</a:t>
            </a:r>
            <a:endParaRPr lang="el-GR" dirty="0"/>
          </a:p>
        </p:txBody>
      </p:sp>
      <p:sp>
        <p:nvSpPr>
          <p:cNvPr id="3" name="2 - Θέση περιεχομένου"/>
          <p:cNvSpPr>
            <a:spLocks noGrp="1"/>
          </p:cNvSpPr>
          <p:nvPr>
            <p:ph idx="1"/>
          </p:nvPr>
        </p:nvSpPr>
        <p:spPr/>
        <p:txBody>
          <a:bodyPr>
            <a:normAutofit lnSpcReduction="10000"/>
          </a:bodyPr>
          <a:lstStyle/>
          <a:p>
            <a:r>
              <a:rPr lang="el-GR" dirty="0"/>
              <a:t>Το Βέλγιο παράγει κυρίως </a:t>
            </a:r>
            <a:r>
              <a:rPr lang="el-GR" b="1" dirty="0"/>
              <a:t>μελιτζάνες</a:t>
            </a:r>
            <a:r>
              <a:rPr lang="el-GR" dirty="0"/>
              <a:t>. Άλλα προϊόντα του είναι η </a:t>
            </a:r>
            <a:r>
              <a:rPr lang="el-GR" b="1" dirty="0"/>
              <a:t>σοκολάτα </a:t>
            </a:r>
            <a:r>
              <a:rPr lang="el-GR" b="1" dirty="0" err="1"/>
              <a:t>cote</a:t>
            </a:r>
            <a:r>
              <a:rPr lang="el-GR" b="1" dirty="0"/>
              <a:t> </a:t>
            </a:r>
            <a:r>
              <a:rPr lang="el-GR" b="1" dirty="0" err="1"/>
              <a:t>d’or</a:t>
            </a:r>
            <a:r>
              <a:rPr lang="el-GR" dirty="0"/>
              <a:t> και τα μπισκότα </a:t>
            </a:r>
            <a:r>
              <a:rPr lang="el-GR" dirty="0" err="1"/>
              <a:t>Lu</a:t>
            </a:r>
            <a:r>
              <a:rPr lang="el-GR" dirty="0"/>
              <a:t>. </a:t>
            </a:r>
            <a:r>
              <a:rPr lang="el-GR" dirty="0" smtClean="0"/>
              <a:t/>
            </a:r>
            <a:br>
              <a:rPr lang="el-GR" dirty="0" smtClean="0"/>
            </a:br>
            <a:r>
              <a:rPr lang="el-GR" dirty="0" smtClean="0"/>
              <a:t/>
            </a:r>
            <a:br>
              <a:rPr lang="el-GR" dirty="0" smtClean="0"/>
            </a:br>
            <a:r>
              <a:rPr lang="el-GR" dirty="0"/>
              <a:t>Ένα ξεχωριστό πιάτο που ποικίλει σε διάφορες περιοχές του Βελγίου είναι το </a:t>
            </a:r>
            <a:r>
              <a:rPr lang="el-GR" b="1" dirty="0"/>
              <a:t>βοδινό μαγειρεμένο σε μπύρα</a:t>
            </a:r>
            <a:r>
              <a:rPr lang="el-GR" dirty="0"/>
              <a:t> (</a:t>
            </a:r>
            <a:r>
              <a:rPr lang="el-GR" dirty="0" err="1"/>
              <a:t>La</a:t>
            </a:r>
            <a:r>
              <a:rPr lang="el-GR" dirty="0"/>
              <a:t> </a:t>
            </a:r>
            <a:r>
              <a:rPr lang="el-GR" dirty="0" err="1"/>
              <a:t>Carbonade</a:t>
            </a:r>
            <a:r>
              <a:rPr lang="el-GR" dirty="0"/>
              <a:t> </a:t>
            </a:r>
            <a:r>
              <a:rPr lang="el-GR" dirty="0" err="1"/>
              <a:t>Flamande</a:t>
            </a:r>
            <a:r>
              <a:rPr lang="el-GR" dirty="0"/>
              <a:t>). Πάνω από όλα όμως είναι τα </a:t>
            </a:r>
            <a:r>
              <a:rPr lang="el-GR" b="1" dirty="0"/>
              <a:t>αχνιστά μύδια</a:t>
            </a:r>
            <a:r>
              <a:rPr lang="el-GR" dirty="0"/>
              <a:t>, για τα οποία φημίζονται οι Βέλγοι. </a:t>
            </a:r>
          </a:p>
        </p:txBody>
      </p:sp>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835696" y="4797152"/>
            <a:ext cx="5486400" cy="720080"/>
          </a:xfrm>
        </p:spPr>
        <p:txBody>
          <a:bodyPr>
            <a:normAutofit fontScale="25000" lnSpcReduction="20000"/>
          </a:bodyPr>
          <a:lstStyle/>
          <a:p>
            <a:r>
              <a:rPr lang="el-GR" dirty="0"/>
              <a:t> </a:t>
            </a:r>
            <a:r>
              <a:rPr lang="el-GR" dirty="0" smtClean="0"/>
              <a:t>                          </a:t>
            </a:r>
          </a:p>
          <a:p>
            <a:endParaRPr lang="el-GR" dirty="0"/>
          </a:p>
          <a:p>
            <a:r>
              <a:rPr lang="el-GR" dirty="0" smtClean="0"/>
              <a:t>                                                     </a:t>
            </a:r>
          </a:p>
          <a:p>
            <a:r>
              <a:rPr lang="el-GR" sz="17600" dirty="0"/>
              <a:t> </a:t>
            </a:r>
            <a:r>
              <a:rPr lang="el-GR" sz="17600" dirty="0" smtClean="0"/>
              <a:t>                                                                         </a:t>
            </a:r>
            <a:r>
              <a:rPr lang="en-US" sz="17600" dirty="0" smtClean="0"/>
              <a:t>       </a:t>
            </a:r>
            <a:endParaRPr lang="el-GR" sz="17600" dirty="0"/>
          </a:p>
        </p:txBody>
      </p:sp>
      <p:pic>
        <p:nvPicPr>
          <p:cNvPr id="15362" name="Picture 2" descr="http://2.bp.blogspot.com/-vVU2dK7gTQI/ULCXIF6xBkI/AAAAAAAABfo/DdNy_pKpdTw/s1600/snap.jpg"/>
          <p:cNvPicPr>
            <a:picLocks noGrp="1" noChangeAspect="1" noChangeArrowheads="1"/>
          </p:cNvPicPr>
          <p:nvPr>
            <p:ph type="pic" idx="1"/>
          </p:nvPr>
        </p:nvPicPr>
        <p:blipFill>
          <a:blip r:embed="rId2" cstate="print"/>
          <a:srcRect l="6358" r="6358"/>
          <a:stretch>
            <a:fillRect/>
          </a:stretch>
        </p:blipFill>
        <p:spPr bwMode="auto">
          <a:prstGeom prst="rect">
            <a:avLst/>
          </a:prstGeom>
          <a:noFill/>
        </p:spPr>
      </p:pic>
      <p:sp>
        <p:nvSpPr>
          <p:cNvPr id="6" name="5 - Τίτλος"/>
          <p:cNvSpPr>
            <a:spLocks noGrp="1"/>
          </p:cNvSpPr>
          <p:nvPr>
            <p:ph type="title"/>
          </p:nvPr>
        </p:nvSpPr>
        <p:spPr>
          <a:xfrm>
            <a:off x="1835696" y="5373216"/>
            <a:ext cx="5486400" cy="566738"/>
          </a:xfrm>
        </p:spPr>
        <p:style>
          <a:lnRef idx="1">
            <a:schemeClr val="accent2"/>
          </a:lnRef>
          <a:fillRef idx="2">
            <a:schemeClr val="accent2"/>
          </a:fillRef>
          <a:effectRef idx="1">
            <a:schemeClr val="accent2"/>
          </a:effectRef>
          <a:fontRef idx="minor">
            <a:schemeClr val="dk1"/>
          </a:fontRef>
        </p:style>
        <p:txBody>
          <a:bodyPr>
            <a:noAutofit/>
          </a:bodyPr>
          <a:lstStyle/>
          <a:p>
            <a:r>
              <a:rPr lang="el-GR" sz="3600" dirty="0" smtClean="0"/>
              <a:t>          ΜΕΛΙΤΖΑΝΕΣ</a:t>
            </a:r>
            <a:endParaRPr lang="el-GR" sz="3600" dirty="0"/>
          </a:p>
        </p:txBody>
      </p:sp>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1364704"/>
          </a:xfrm>
        </p:spPr>
        <p:txBody>
          <a:bodyPr/>
          <a:lstStyle/>
          <a:p>
            <a:r>
              <a:rPr lang="el-GR" dirty="0" smtClean="0"/>
              <a:t> </a:t>
            </a:r>
            <a:endParaRPr lang="el-GR" dirty="0"/>
          </a:p>
        </p:txBody>
      </p:sp>
      <p:sp>
        <p:nvSpPr>
          <p:cNvPr id="4" name="3 - Θέση κειμένου"/>
          <p:cNvSpPr>
            <a:spLocks noGrp="1"/>
          </p:cNvSpPr>
          <p:nvPr>
            <p:ph type="body" sz="half" idx="2"/>
          </p:nvPr>
        </p:nvSpPr>
        <p:spPr/>
        <p:style>
          <a:lnRef idx="1">
            <a:schemeClr val="accent1"/>
          </a:lnRef>
          <a:fillRef idx="2">
            <a:schemeClr val="accent1"/>
          </a:fillRef>
          <a:effectRef idx="1">
            <a:schemeClr val="accent1"/>
          </a:effectRef>
          <a:fontRef idx="minor">
            <a:schemeClr val="dk1"/>
          </a:fontRef>
        </p:style>
        <p:txBody>
          <a:bodyPr>
            <a:normAutofit fontScale="40000" lnSpcReduction="20000"/>
          </a:bodyPr>
          <a:lstStyle/>
          <a:p>
            <a:r>
              <a:rPr lang="el-GR" dirty="0" smtClean="0"/>
              <a:t>           </a:t>
            </a:r>
          </a:p>
          <a:p>
            <a:r>
              <a:rPr lang="el-GR" dirty="0"/>
              <a:t> </a:t>
            </a:r>
            <a:r>
              <a:rPr lang="el-GR" dirty="0" smtClean="0"/>
              <a:t>                   </a:t>
            </a:r>
            <a:r>
              <a:rPr lang="el-GR" sz="9600" dirty="0" smtClean="0"/>
              <a:t>ΣΟΚΟΛΑΤΑ  </a:t>
            </a:r>
            <a:r>
              <a:rPr lang="en-US" sz="9600" dirty="0" smtClean="0"/>
              <a:t>COTE DOR</a:t>
            </a:r>
            <a:endParaRPr lang="el-GR" dirty="0"/>
          </a:p>
        </p:txBody>
      </p:sp>
      <p:pic>
        <p:nvPicPr>
          <p:cNvPr id="18434" name="Picture 2" descr="http://www.kiosterakis.gr/plus/images/stories/eikones_2012/velgio-i-prwteyousa-tis-sokolatas.jpg"/>
          <p:cNvPicPr>
            <a:picLocks noGrp="1" noChangeAspect="1" noChangeArrowheads="1"/>
          </p:cNvPicPr>
          <p:nvPr>
            <p:ph type="pic" idx="1"/>
          </p:nvPr>
        </p:nvPicPr>
        <p:blipFill>
          <a:blip r:embed="rId2" cstate="print"/>
          <a:srcRect l="16258" r="16258"/>
          <a:stretch>
            <a:fillRect/>
          </a:stretch>
        </p:blipFill>
        <p:spPr bwMode="auto">
          <a:prstGeom prst="rect">
            <a:avLst/>
          </a:prstGeom>
          <a:noFill/>
        </p:spPr>
      </p:pic>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5373216"/>
            <a:ext cx="5486400" cy="792088"/>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l-GR" sz="4000" dirty="0" smtClean="0"/>
              <a:t>      ΑΧΝΙΣΤΑ  ΜΥΔΙΑ</a:t>
            </a:r>
            <a:endParaRPr lang="el-GR" sz="4000" dirty="0"/>
          </a:p>
        </p:txBody>
      </p:sp>
      <p:sp>
        <p:nvSpPr>
          <p:cNvPr id="4" name="3 - Θέση κειμένου"/>
          <p:cNvSpPr>
            <a:spLocks noGrp="1"/>
          </p:cNvSpPr>
          <p:nvPr>
            <p:ph type="body" sz="half" idx="2"/>
          </p:nvPr>
        </p:nvSpPr>
        <p:spPr>
          <a:xfrm flipV="1">
            <a:off x="-802311" y="3350334"/>
            <a:ext cx="45719" cy="45719"/>
          </a:xfrm>
        </p:spPr>
        <p:txBody>
          <a:bodyPr>
            <a:normAutofit fontScale="25000" lnSpcReduction="20000"/>
          </a:bodyPr>
          <a:lstStyle/>
          <a:p>
            <a:r>
              <a:rPr lang="el-GR" dirty="0" smtClean="0"/>
              <a:t>                                              </a:t>
            </a:r>
          </a:p>
          <a:p>
            <a:r>
              <a:rPr lang="el-GR" dirty="0" smtClean="0"/>
              <a:t>                                                    </a:t>
            </a:r>
          </a:p>
          <a:p>
            <a:r>
              <a:rPr lang="el-GR" dirty="0" smtClean="0"/>
              <a:t>                                   </a:t>
            </a:r>
            <a:endParaRPr lang="el-GR" dirty="0"/>
          </a:p>
          <a:p>
            <a:endParaRPr lang="el-GR" dirty="0"/>
          </a:p>
        </p:txBody>
      </p:sp>
      <p:pic>
        <p:nvPicPr>
          <p:cNvPr id="19458" name="Picture 2" descr="http://2.bp.blogspot.com/-_GK9ffd-ZXY/T6vKXJcCLDI/AAAAAAAAAMw/tFHkpCgeTgM/s200/moules.jpg"/>
          <p:cNvPicPr>
            <a:picLocks noGrp="1" noChangeAspect="1" noChangeArrowheads="1"/>
          </p:cNvPicPr>
          <p:nvPr>
            <p:ph type="pic" idx="1"/>
          </p:nvPr>
        </p:nvPicPr>
        <p:blipFill>
          <a:blip r:embed="rId2" cstate="print"/>
          <a:srcRect l="6000" r="6000"/>
          <a:stretch>
            <a:fillRect/>
          </a:stretch>
        </p:blipFill>
        <p:spPr bwMode="auto">
          <a:prstGeom prst="rect">
            <a:avLst/>
          </a:prstGeom>
          <a:noFill/>
        </p:spPr>
      </p:pic>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69160"/>
            <a:ext cx="5486400" cy="1296144"/>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sz="4400" dirty="0" smtClean="0"/>
              <a:t>ΒΟΔΙΝΟ ΜΑΓΕΙΡΕΜΕΝΟ</a:t>
            </a:r>
            <a:br>
              <a:rPr lang="el-GR" sz="4400" dirty="0" smtClean="0"/>
            </a:br>
            <a:r>
              <a:rPr lang="el-GR" sz="4400" dirty="0" smtClean="0"/>
              <a:t>          ΜΕ ΜΠΥΡΑ</a:t>
            </a:r>
            <a:endParaRPr lang="el-GR" sz="4400" dirty="0"/>
          </a:p>
        </p:txBody>
      </p:sp>
      <p:sp>
        <p:nvSpPr>
          <p:cNvPr id="4" name="3 - Θέση κειμένου"/>
          <p:cNvSpPr>
            <a:spLocks noGrp="1"/>
          </p:cNvSpPr>
          <p:nvPr>
            <p:ph type="body" sz="half" idx="2"/>
          </p:nvPr>
        </p:nvSpPr>
        <p:spPr>
          <a:xfrm flipH="1">
            <a:off x="-1332656" y="0"/>
            <a:ext cx="45719" cy="660846"/>
          </a:xfrm>
        </p:spPr>
        <p:txBody>
          <a:bodyPr/>
          <a:lstStyle/>
          <a:p>
            <a:endParaRPr lang="el-GR" dirty="0"/>
          </a:p>
        </p:txBody>
      </p:sp>
      <p:pic>
        <p:nvPicPr>
          <p:cNvPr id="20482" name="Picture 2" descr="http://4.bp.blogspot.com/-57x-b5HO0aU/TxsMOq4tlPI/AAAAAAAABcc/5Pe028Hdq3w/s1600/snitsel.jpg"/>
          <p:cNvPicPr>
            <a:picLocks noGrp="1" noChangeAspect="1" noChangeArrowheads="1"/>
          </p:cNvPicPr>
          <p:nvPr>
            <p:ph type="pic" idx="1"/>
          </p:nvPr>
        </p:nvPicPr>
        <p:blipFill>
          <a:blip r:embed="rId2" cstate="print"/>
          <a:srcRect l="5556" r="5556"/>
          <a:stretch>
            <a:fillRect/>
          </a:stretch>
        </p:blipFill>
        <p:spPr bwMode="auto">
          <a:prstGeom prst="rect">
            <a:avLst/>
          </a:prstGeom>
          <a:noFill/>
        </p:spPr>
      </p:pic>
    </p:spTree>
  </p:cSld>
  <p:clrMapOvr>
    <a:masterClrMapping/>
  </p:clrMapOvr>
  <p:transition>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l-GR" dirty="0" smtClean="0"/>
              <a:t>ΕΚΠΑΙΔΕΥΣΗ</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a:t>Η εκπαίδευση είναι υποχρεωτική στο Βέλγιο για τις ηλικίες από 7 έως 18 ετών.  </a:t>
            </a:r>
            <a:r>
              <a:rPr lang="el-GR" dirty="0" err="1" smtClean="0"/>
              <a:t>Tο</a:t>
            </a:r>
            <a:r>
              <a:rPr lang="el-GR" dirty="0" smtClean="0"/>
              <a:t> </a:t>
            </a:r>
            <a:r>
              <a:rPr lang="el-GR" dirty="0"/>
              <a:t>ποσοστό αναλφαβητισμού στη χώρα είναι ιδιαίτερα χαμηλό, ανερχόμενο μόνο στο 1% του συνολικού πληθυσμού.</a:t>
            </a:r>
          </a:p>
          <a:p>
            <a:r>
              <a:rPr lang="el-GR" dirty="0"/>
              <a:t>Λόγω θρησκευτικών διαφορών που ανέκυψαν κατά τη δεκαετία του '60 η εκπαίδευση είναι χωρισμένη σε δύο κλάδους: Ορισμένα εκπαιδευτικά ιδρύματα ελέγχονται από την καθολική εκκλησία (αν και ο απώτερος έλεγχος παραμένει στην Πολιτεία) και άλλα υπάγονται στον άμεσο έλεγχο είτε της τοπικής αυτοδιοίκησης είτε της αντίστοιχης Περιφέρειας.</a:t>
            </a:r>
          </a:p>
          <a:p>
            <a:pPr>
              <a:buNone/>
            </a:pPr>
            <a:endParaRPr lang="el-GR" dirty="0"/>
          </a:p>
        </p:txBody>
      </p:sp>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clickatlife.gr/fu/p/60719/632/10000/0x0000000000530dd9/1/barvaux.jpg"/>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366</Words>
  <Application>Microsoft Office PowerPoint</Application>
  <PresentationFormat>Προβολή στην οθόνη (4:3)</PresentationFormat>
  <Paragraphs>43</Paragraphs>
  <Slides>24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ΒΕΛΓΙΟ</vt:lpstr>
      <vt:lpstr>Διαφάνεια 2</vt:lpstr>
      <vt:lpstr>ΔΙΑΤΡΟΦΗ</vt:lpstr>
      <vt:lpstr>          ΜΕΛΙΤΖΑΝΕΣ</vt:lpstr>
      <vt:lpstr> </vt:lpstr>
      <vt:lpstr>      ΑΧΝΙΣΤΑ  ΜΥΔΙΑ</vt:lpstr>
      <vt:lpstr>ΒΟΔΙΝΟ ΜΑΓΕΙΡΕΜΕΝΟ           ΜΕ ΜΠΥΡΑ</vt:lpstr>
      <vt:lpstr>ΕΚΠΑΙΔΕΥΣΗ</vt:lpstr>
      <vt:lpstr>Διαφάνεια 9</vt:lpstr>
      <vt:lpstr>ΓΛΩΣΣΑ</vt:lpstr>
      <vt:lpstr>ΠΟΛΙΤΕΥΜΑ</vt:lpstr>
      <vt:lpstr>ΟΙΚΟΝΟΜΙΑ</vt:lpstr>
      <vt:lpstr>ΧΛΩΡΙΔΑ-ΠΑΝΙΔΑ</vt:lpstr>
      <vt:lpstr>ΓΕΩΓΡΑΦΙΑ</vt:lpstr>
      <vt:lpstr>Διαφάνεια 15</vt:lpstr>
      <vt:lpstr>Διαφάνεια 16</vt:lpstr>
      <vt:lpstr>Διαφάνεια 17</vt:lpstr>
      <vt:lpstr>Διαφάνεια 18</vt:lpstr>
      <vt:lpstr>Διαφάνεια 19</vt:lpstr>
      <vt:lpstr>ΑΞΙΟΘΕΑΤΑ</vt:lpstr>
      <vt:lpstr>Διαφάνεια 21</vt:lpstr>
      <vt:lpstr>Διαφάνεια 22</vt:lpstr>
      <vt:lpstr>Διαφάνεια 23</vt:lpstr>
      <vt:lpstr>ΑΓΓΕΛΙΚΗ  ΜΗΛΙΑΔΟΥ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ΒΕΛΓΙΟ</dc:title>
  <dc:creator>User</dc:creator>
  <cp:lastModifiedBy>mairi</cp:lastModifiedBy>
  <cp:revision>10</cp:revision>
  <dcterms:created xsi:type="dcterms:W3CDTF">2016-02-28T08:06:06Z</dcterms:created>
  <dcterms:modified xsi:type="dcterms:W3CDTF">2016-08-29T06:44:46Z</dcterms:modified>
</cp:coreProperties>
</file>