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7" r:id="rId11"/>
    <p:sldId id="268" r:id="rId12"/>
    <p:sldId id="265" r:id="rId13"/>
    <p:sldId id="266" r:id="rId14"/>
    <p:sldId id="270" r:id="rId15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6377D-1AF7-4C6B-B9AB-79B8198C688D}" type="datetimeFigureOut">
              <a:rPr lang="el-GR" smtClean="0"/>
              <a:pPr/>
              <a:t>28/8/2016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7422C-002F-43CD-9176-076752FDEBB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6377D-1AF7-4C6B-B9AB-79B8198C688D}" type="datetimeFigureOut">
              <a:rPr lang="el-GR" smtClean="0"/>
              <a:pPr/>
              <a:t>28/8/2016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7422C-002F-43CD-9176-076752FDEBB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6377D-1AF7-4C6B-B9AB-79B8198C688D}" type="datetimeFigureOut">
              <a:rPr lang="el-GR" smtClean="0"/>
              <a:pPr/>
              <a:t>28/8/2016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7422C-002F-43CD-9176-076752FDEBB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6377D-1AF7-4C6B-B9AB-79B8198C688D}" type="datetimeFigureOut">
              <a:rPr lang="el-GR" smtClean="0"/>
              <a:pPr/>
              <a:t>28/8/2016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7422C-002F-43CD-9176-076752FDEBB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6377D-1AF7-4C6B-B9AB-79B8198C688D}" type="datetimeFigureOut">
              <a:rPr lang="el-GR" smtClean="0"/>
              <a:pPr/>
              <a:t>28/8/2016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7422C-002F-43CD-9176-076752FDEBB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6377D-1AF7-4C6B-B9AB-79B8198C688D}" type="datetimeFigureOut">
              <a:rPr lang="el-GR" smtClean="0"/>
              <a:pPr/>
              <a:t>28/8/2016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7422C-002F-43CD-9176-076752FDEBB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6377D-1AF7-4C6B-B9AB-79B8198C688D}" type="datetimeFigureOut">
              <a:rPr lang="el-GR" smtClean="0"/>
              <a:pPr/>
              <a:t>28/8/2016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7422C-002F-43CD-9176-076752FDEBB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6377D-1AF7-4C6B-B9AB-79B8198C688D}" type="datetimeFigureOut">
              <a:rPr lang="el-GR" smtClean="0"/>
              <a:pPr/>
              <a:t>28/8/2016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7422C-002F-43CD-9176-076752FDEBB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6377D-1AF7-4C6B-B9AB-79B8198C688D}" type="datetimeFigureOut">
              <a:rPr lang="el-GR" smtClean="0"/>
              <a:pPr/>
              <a:t>28/8/2016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7422C-002F-43CD-9176-076752FDEBB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6377D-1AF7-4C6B-B9AB-79B8198C688D}" type="datetimeFigureOut">
              <a:rPr lang="el-GR" smtClean="0"/>
              <a:pPr/>
              <a:t>28/8/2016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7422C-002F-43CD-9176-076752FDEBB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6377D-1AF7-4C6B-B9AB-79B8198C688D}" type="datetimeFigureOut">
              <a:rPr lang="el-GR" smtClean="0"/>
              <a:pPr/>
              <a:t>28/8/2016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7422C-002F-43CD-9176-076752FDEBB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56377D-1AF7-4C6B-B9AB-79B8198C688D}" type="datetimeFigureOut">
              <a:rPr lang="el-GR" smtClean="0"/>
              <a:pPr/>
              <a:t>28/8/2016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97422C-002F-43CD-9176-076752FDEBB0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el.wikipedia.org/w/index.php?title=%CE%9A%CF%8C%CE%BB%CF%80%CE%BF%CF%82_%CF%84%CE%BF%CF%85_%CE%A4%CE%BF%CE%BD%CE%BA%CE%AF%CE%BD%CE%BF&amp;action=edit&amp;redlink=1" TargetMode="External"/><Relationship Id="rId13" Type="http://schemas.openxmlformats.org/officeDocument/2006/relationships/hyperlink" Target="https://el.wikipedia.org/wiki/%CE%A3%CE%B1%CF%8A%CE%B3%CE%BA%CF%8C%CE%BD" TargetMode="External"/><Relationship Id="rId3" Type="http://schemas.openxmlformats.org/officeDocument/2006/relationships/hyperlink" Target="https://el.wikipedia.org/w/index.php?title=%CE%9A%CE%BF%CE%BC%CE%BC%CE%BF%CF%85%CE%BD%CE%B9%CF%83%CF%84%CE%B9%CE%BA%CF%8C_%CE%BA%CE%B1%CE%B8%CE%B5%CF%83%CF%84%CF%8E%CF%82&amp;action=edit&amp;redlink=1" TargetMode="External"/><Relationship Id="rId7" Type="http://schemas.openxmlformats.org/officeDocument/2006/relationships/hyperlink" Target="https://el.wikipedia.org/wiki/%CE%9A%CE%B1%CE%BC%CF%80%CF%8C%CF%84%CE%B6%CE%B7" TargetMode="External"/><Relationship Id="rId12" Type="http://schemas.openxmlformats.org/officeDocument/2006/relationships/hyperlink" Target="https://el.wikipedia.org/wiki/%CE%A7%CE%BF_%CE%A4%CF%83%CE%B9_%CE%9C%CE%B9%CE%BD_(%CF%80%CF%8C%CE%BB%CE%B7)" TargetMode="External"/><Relationship Id="rId2" Type="http://schemas.openxmlformats.org/officeDocument/2006/relationships/hyperlink" Target="https://el.wikipedia.org/wiki/%CE%9D%CE%BF%CF%84%CE%B9%CE%BF%CE%B1%CE%BD%CE%B1%CF%84%CE%BF%CE%BB%CE%B9%CE%BA%CE%AE_%CE%91%CF%83%CE%AF%CE%B1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el.wikipedia.org/wiki/%CE%9B%CE%AC%CE%BF%CF%82" TargetMode="External"/><Relationship Id="rId11" Type="http://schemas.openxmlformats.org/officeDocument/2006/relationships/hyperlink" Target="https://el.wikipedia.org/wiki/%CE%91%CE%BD%CF%8C%CE%B9" TargetMode="External"/><Relationship Id="rId5" Type="http://schemas.openxmlformats.org/officeDocument/2006/relationships/hyperlink" Target="https://el.wikipedia.org/wiki/%CE%9B%CE%B1%CF%8A%CE%BA%CE%AE_%CE%94%CE%B7%CE%BC%CE%BF%CE%BA%CF%81%CE%B1%CF%84%CE%AF%CE%B1_%CF%84%CE%B7%CF%82_%CE%9A%CE%AF%CE%BD%CE%B1%CF%82" TargetMode="External"/><Relationship Id="rId10" Type="http://schemas.openxmlformats.org/officeDocument/2006/relationships/hyperlink" Target="https://el.wikipedia.org/wiki/%CE%9A%CF%8C%CE%BB%CF%80%CE%BF%CF%82_%CF%84%CE%B7%CF%82_%CE%A4%CE%B1%CF%8A%CE%BB%CE%AC%CE%BD%CE%B4%CE%B7%CF%82" TargetMode="External"/><Relationship Id="rId4" Type="http://schemas.openxmlformats.org/officeDocument/2006/relationships/hyperlink" Target="https://el.wikipedia.org/wiki/%CE%A4%CE%B5%CF%84%CF%81%CE%B1%CE%B3%CF%89%CE%BD%CE%B9%CE%BA%CF%8C_%CF%87%CE%B9%CE%BB%CE%B9%CF%8C%CE%BC%CE%B5%CF%84%CF%81%CE%BF" TargetMode="External"/><Relationship Id="rId9" Type="http://schemas.openxmlformats.org/officeDocument/2006/relationships/hyperlink" Target="https://el.wikipedia.org/wiki/%CE%98%CE%AC%CE%BB%CE%B1%CF%83%CF%83%CE%B1_%CF%84%CE%B7%CF%82_%CE%9D%CF%8C%CF%84%CE%B9%CE%B1%CF%82_%CE%9A%CE%AF%CE%BD%CE%B1%CF%82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l.wikipedia.org/wiki/%CE%9A%CE%BB%CE%AF%CE%BC%CE%B1" TargetMode="External"/><Relationship Id="rId2" Type="http://schemas.openxmlformats.org/officeDocument/2006/relationships/hyperlink" Target="https://el.wikipedia.org/wiki/%CE%A4%CF%81%CE%BF%CF%80%CE%B9%CE%BA%CF%8C%CF%82_%CF%84%CE%BF%CF%85_%CE%9A%CE%B1%CF%81%CE%BA%CE%AF%CE%BD%CE%BF%CF%85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el.wikipedia.org/wiki/%CE%A0%CE%BF%CF%84%CE%B1%CE%BC%CF%8C%CF%82" TargetMode="External"/><Relationship Id="rId5" Type="http://schemas.openxmlformats.org/officeDocument/2006/relationships/hyperlink" Target="https://el.wikipedia.org/wiki/%CE%94%CE%AC%CF%83%CE%BF%CF%82" TargetMode="External"/><Relationship Id="rId4" Type="http://schemas.openxmlformats.org/officeDocument/2006/relationships/hyperlink" Target="https://el.wikipedia.org/wiki/%CE%9C%CE%BF%CF%85%CF%83%CF%8E%CE%BD%CE%B5%CF%82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l.wikipedia.org/wiki/%CE%9A%CE%B9%CE%BD%CE%AD%CE%B6%CE%B9%CE%BA%CE%B7_%CE%B3%CE%BB%CF%8E%CF%83%CF%83%CE%B1" TargetMode="External"/><Relationship Id="rId2" Type="http://schemas.openxmlformats.org/officeDocument/2006/relationships/hyperlink" Target="https://el.wikipedia.org/wiki/%CE%92%CE%B9%CE%B5%CF%84%CE%BD%CE%B1%CE%BC%CE%AD%CE%B6%CE%B9%CE%BA%CE%B7_%CE%B3%CE%BB%CF%8E%CF%83%CF%83%CE%B1" TargetMode="Externa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el.wikipedia.org/wiki/%CE%A0%CF%81%CE%BF%CF%84%CE%B5%CF%83%CF%84%CE%B1%CE%BD%CF%84%CE%B9%CF%83%CE%BC%CF%8C%CF%82" TargetMode="External"/><Relationship Id="rId3" Type="http://schemas.openxmlformats.org/officeDocument/2006/relationships/hyperlink" Target="https://el.wikipedia.org/wiki/%CE%A4%CE%B1%CE%BF%CF%8A%CF%83%CE%BC%CF%8C%CF%82" TargetMode="External"/><Relationship Id="rId7" Type="http://schemas.openxmlformats.org/officeDocument/2006/relationships/hyperlink" Target="https://el.wikipedia.org/w/index.php?title=%CE%9A%CE%AC%CE%BF_%CE%9D%CF%84%CE%AC%CE%B9&amp;action=edit&amp;redlink=1" TargetMode="External"/><Relationship Id="rId2" Type="http://schemas.openxmlformats.org/officeDocument/2006/relationships/hyperlink" Target="https://el.wikipedia.org/wiki/%CE%92%CE%BF%CF%85%CE%B4%CE%B9%CF%83%CE%BC%CF%8C%CF%82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el.wikipedia.org/w/index.php?title=%CE%A7%CF%8C%CE%B1_%CE%A7%CE%AC%CE%BF&amp;action=edit&amp;redlink=1" TargetMode="External"/><Relationship Id="rId5" Type="http://schemas.openxmlformats.org/officeDocument/2006/relationships/hyperlink" Target="https://el.wikipedia.org/wiki/%CE%9A%CE%B1%CE%B8%CE%BF%CE%BB%CE%B9%CE%BA%CE%AE_%CE%95%CE%BA%CE%BA%CE%BB%CE%B7%CF%83%CE%AF%CE%B1" TargetMode="External"/><Relationship Id="rId4" Type="http://schemas.openxmlformats.org/officeDocument/2006/relationships/hyperlink" Target="https://el.wikipedia.org/wiki/%CE%9A%CE%BF%CE%BC%CF%86%CE%BF%CF%85%CE%BA%CE%B9%CE%B1%CE%BD%CE%B9%CF%83%CE%BC%CF%8C%CF%82" TargetMode="External"/><Relationship Id="rId9" Type="http://schemas.openxmlformats.org/officeDocument/2006/relationships/hyperlink" Target="https://el.wikipedia.org/wiki/%CE%91%CE%B8%CE%B5%CF%8A%CF%83%CE%BC%CF%8C%CF%82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l.wikipedia.org/w/index.php?title=%CE%9A%CE%BF%CE%BB%CE%BB%CE%B5%CE%BA%CF%84%CE%AF%CE%B2%CE%B1&amp;action=edit&amp;redlink=1" TargetMode="External"/><Relationship Id="rId2" Type="http://schemas.openxmlformats.org/officeDocument/2006/relationships/hyperlink" Target="https://el.wikipedia.org/wiki/%CE%A1%CF%8D%CE%B6%CE%B9" TargetMode="Externa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el.wikipedia.org/wiki/%CE%A1%CF%8D%CE%B6%CE%B9" TargetMode="Externa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el.wikipedia.org/wiki/%CE%9C%CE%BF%CE%BD%CE%BF%CE%BA%CE%BF%CE%BC%CE%BC%CE%B1%CF%84%CE%B9%CE%BA%CF%8C_%CE%BA%CF%81%CE%AC%CF%84%CE%BF%CF%82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l-GR" dirty="0" smtClean="0"/>
              <a:t>ΒΙΕΤΝΑΜ</a:t>
            </a:r>
            <a:endParaRPr lang="el-GR" dirty="0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l-GR" dirty="0" smtClean="0"/>
              <a:t>Αξιοθέατα</a:t>
            </a:r>
            <a:endParaRPr lang="el-GR" dirty="0"/>
          </a:p>
        </p:txBody>
      </p:sp>
      <p:pic>
        <p:nvPicPr>
          <p:cNvPr id="24578" name="Picture 2" descr="http://www.arttravel.gr/media/6116309/burma_646x34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48" y="1571612"/>
            <a:ext cx="4438638" cy="2357454"/>
          </a:xfrm>
          <a:prstGeom prst="rect">
            <a:avLst/>
          </a:prstGeom>
          <a:noFill/>
        </p:spPr>
      </p:pic>
      <p:pic>
        <p:nvPicPr>
          <p:cNvPr id="24580" name="Picture 4" descr="http://www.touristorama.com/assets/images/articles/h_emirates_prosthetei_to_vietnam_stous/emirates_vietna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4000504"/>
            <a:ext cx="3929122" cy="2643206"/>
          </a:xfrm>
          <a:prstGeom prst="rect">
            <a:avLst/>
          </a:prstGeom>
          <a:noFill/>
        </p:spPr>
      </p:pic>
      <p:pic>
        <p:nvPicPr>
          <p:cNvPr id="24582" name="Picture 6" descr="http://www.caravel-travel.gr/wp-content/uploads/2015/07/Halong-Ba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1714488"/>
            <a:ext cx="3571900" cy="2071702"/>
          </a:xfrm>
          <a:prstGeom prst="rect">
            <a:avLst/>
          </a:prstGeom>
          <a:noFill/>
        </p:spPr>
      </p:pic>
      <p:pic>
        <p:nvPicPr>
          <p:cNvPr id="24586" name="Picture 10" descr="http://www.yourwaytravel.gr/images/ekdromes_gallery/vietnam/vietnam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6248" y="4429132"/>
            <a:ext cx="4548186" cy="200026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 descr="http://www.smileacadimos.gr/Images/Products/Vietnam_Halong_64625860-20150609-13443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0788490" y="-285776"/>
            <a:ext cx="19050000" cy="2714644"/>
          </a:xfrm>
          <a:prstGeom prst="rect">
            <a:avLst/>
          </a:prstGeom>
          <a:noFill/>
        </p:spPr>
      </p:pic>
      <p:pic>
        <p:nvPicPr>
          <p:cNvPr id="26630" name="Picture 6" descr="http://www.smileacadimos.gr/Images/Products/Vietnam_Halong_64625860-20150609-13443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3851235"/>
          </a:xfrm>
          <a:prstGeom prst="rect">
            <a:avLst/>
          </a:prstGeom>
          <a:noFill/>
        </p:spPr>
      </p:pic>
      <p:pic>
        <p:nvPicPr>
          <p:cNvPr id="26632" name="Picture 8" descr="https://encrypted-tbn1.gstatic.com/images?q=tbn:ANd9GcTsVh28147UFk_3z06sqH_D0sjwonkPtR6cync9VUIDcdv7oQWMA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929066"/>
            <a:ext cx="5000596" cy="2928934"/>
          </a:xfrm>
          <a:prstGeom prst="rect">
            <a:avLst/>
          </a:prstGeom>
          <a:noFill/>
        </p:spPr>
      </p:pic>
      <p:pic>
        <p:nvPicPr>
          <p:cNvPr id="26634" name="Picture 10" descr="http://marathontravel.gr/Portals/6/Asia/ancor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4" y="4000504"/>
            <a:ext cx="4000496" cy="2857496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 dir="in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ΠΡΩΘΥΠΟΥΡΓΟΣ</a:t>
            </a:r>
            <a:endParaRPr lang="el-GR" dirty="0"/>
          </a:p>
        </p:txBody>
      </p:sp>
      <p:pic>
        <p:nvPicPr>
          <p:cNvPr id="21506" name="Picture 2" descr="http://static.bnr.bg/gallery/6b/6b2ef8dc469d4528d3dceae95ba3fd9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2285992"/>
            <a:ext cx="6524630" cy="3714775"/>
          </a:xfrm>
          <a:prstGeom prst="rect">
            <a:avLst/>
          </a:prstGeom>
          <a:noFill/>
        </p:spPr>
      </p:pic>
    </p:spTree>
  </p:cSld>
  <p:clrMapOvr>
    <a:masterClrMapping/>
  </p:clrMapOvr>
  <p:transition>
    <p:plus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Παραδοσιακή στολή</a:t>
            </a:r>
            <a:endParaRPr lang="el-GR" dirty="0"/>
          </a:p>
        </p:txBody>
      </p:sp>
      <p:pic>
        <p:nvPicPr>
          <p:cNvPr id="1026" name="Picture 2" descr="http://congly.com.vn/resize.550x-/data/news/2015/12/10/83/phamhuong2028229283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1357298"/>
            <a:ext cx="4071966" cy="5214974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l-GR" dirty="0" smtClean="0"/>
              <a:t>ΕΥΧΑΡΙΣΤΩ </a:t>
            </a:r>
            <a:br>
              <a:rPr lang="el-GR" dirty="0" smtClean="0"/>
            </a:b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ΙΟΥΣΤΙΝΗ ΚΟΥΡΟΥΔΗ</a:t>
            </a:r>
            <a:endParaRPr lang="el-GR" dirty="0"/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ΣΗΜΑΙΑ             ΕΘΝΟΣΗΜΟ</a:t>
            </a:r>
            <a:endParaRPr lang="el-GR" dirty="0"/>
          </a:p>
        </p:txBody>
      </p:sp>
      <p:pic>
        <p:nvPicPr>
          <p:cNvPr id="20482" name="Picture 2" descr="https://upload.wikimedia.org/wikipedia/commons/thumb/2/21/Flag_of_Vietnam.svg/125px-Flag_of_Vietnam.sv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285992"/>
            <a:ext cx="3357586" cy="4000528"/>
          </a:xfrm>
          <a:prstGeom prst="rect">
            <a:avLst/>
          </a:prstGeom>
          <a:noFill/>
        </p:spPr>
      </p:pic>
      <p:pic>
        <p:nvPicPr>
          <p:cNvPr id="20484" name="Picture 4" descr="https://upload.wikimedia.org/wikipedia/commons/thumb/c/c3/Coat_of_arms_of_Vietnam.svg/85px-Coat_of_arms_of_Vietnam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2285992"/>
            <a:ext cx="3357586" cy="4000528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l-GR" dirty="0" smtClean="0"/>
              <a:t>ΛΙΓΑ ΛΟΓΙΑ</a:t>
            </a:r>
            <a:endParaRPr lang="el-GR" dirty="0"/>
          </a:p>
        </p:txBody>
      </p:sp>
      <p:sp>
        <p:nvSpPr>
          <p:cNvPr id="3" name="2 - Ορθογώνιο"/>
          <p:cNvSpPr/>
          <p:nvPr/>
        </p:nvSpPr>
        <p:spPr>
          <a:xfrm>
            <a:off x="0" y="1714489"/>
            <a:ext cx="9144000" cy="452431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l-GR" sz="2400" dirty="0"/>
              <a:t>Το </a:t>
            </a:r>
            <a:r>
              <a:rPr lang="el-GR" sz="2400" b="1" dirty="0"/>
              <a:t>Βιετνάμ</a:t>
            </a:r>
            <a:r>
              <a:rPr lang="el-GR" sz="2400" dirty="0"/>
              <a:t> </a:t>
            </a:r>
            <a:r>
              <a:rPr lang="el-GR" sz="2400" dirty="0" smtClean="0"/>
              <a:t> </a:t>
            </a:r>
            <a:r>
              <a:rPr lang="el-GR" sz="2400" dirty="0"/>
              <a:t>επίσημη ονομασία </a:t>
            </a:r>
            <a:r>
              <a:rPr lang="el-GR" sz="2400" b="1" dirty="0"/>
              <a:t>Σοσιαλιστική Δημοκρατία του Βιετνάμ</a:t>
            </a:r>
            <a:r>
              <a:rPr lang="el-GR" sz="2400" dirty="0"/>
              <a:t>, είναι χώρα </a:t>
            </a:r>
            <a:r>
              <a:rPr lang="el-GR" sz="2400" dirty="0" smtClean="0"/>
              <a:t>της </a:t>
            </a:r>
            <a:r>
              <a:rPr lang="el-GR" sz="2400" dirty="0" smtClean="0">
                <a:hlinkClick r:id="rId2" tooltip="Νοτιοανατολική Ασία"/>
              </a:rPr>
              <a:t>Νοτιοανατολικής </a:t>
            </a:r>
            <a:r>
              <a:rPr lang="el-GR" sz="2400" dirty="0">
                <a:hlinkClick r:id="rId2" tooltip="Νοτιοανατολική Ασία"/>
              </a:rPr>
              <a:t>Ασίας</a:t>
            </a:r>
            <a:r>
              <a:rPr lang="el-GR" sz="2400" dirty="0"/>
              <a:t>, η 2η πολυπληθέστερη χώρα με </a:t>
            </a:r>
            <a:r>
              <a:rPr lang="el-GR" sz="2400" dirty="0">
                <a:hlinkClick r:id="rId3" tooltip="Κομμουνιστικό καθεστώς (δεν έχει γραφτεί ακόμα)"/>
              </a:rPr>
              <a:t>κομμουνιστικό καθεστώς</a:t>
            </a:r>
            <a:r>
              <a:rPr lang="el-GR" sz="2400" dirty="0"/>
              <a:t> στον κόσμο. </a:t>
            </a:r>
            <a:endParaRPr lang="el-GR" sz="2400" dirty="0" smtClean="0"/>
          </a:p>
          <a:p>
            <a:r>
              <a:rPr lang="el-GR" sz="2400" dirty="0" smtClean="0"/>
              <a:t>Έχει </a:t>
            </a:r>
            <a:r>
              <a:rPr lang="el-GR" sz="2400" dirty="0"/>
              <a:t>συνολική έκταση 331.690 </a:t>
            </a:r>
            <a:r>
              <a:rPr lang="el-GR" sz="2400" dirty="0">
                <a:hlinkClick r:id="rId4" tooltip="Τετραγωνικό χιλιόμετρο"/>
              </a:rPr>
              <a:t>τετραγωνικά χιλιόμετρα</a:t>
            </a:r>
            <a:r>
              <a:rPr lang="el-GR" sz="2400" dirty="0"/>
              <a:t> και συνορεύει βόρεια με την </a:t>
            </a:r>
            <a:r>
              <a:rPr lang="el-GR" sz="2400" dirty="0">
                <a:hlinkClick r:id="rId5" tooltip="Λαϊκή Δημοκρατία της Κίνας"/>
              </a:rPr>
              <a:t>Λαϊκή Δημοκρατία της Κίνας</a:t>
            </a:r>
            <a:r>
              <a:rPr lang="el-GR" sz="2400" dirty="0"/>
              <a:t>, δυτικά με το </a:t>
            </a:r>
            <a:r>
              <a:rPr lang="el-GR" sz="2400" dirty="0">
                <a:hlinkClick r:id="rId6" tooltip="Λάος"/>
              </a:rPr>
              <a:t>Λάος</a:t>
            </a:r>
            <a:r>
              <a:rPr lang="el-GR" sz="2400" dirty="0"/>
              <a:t> και την </a:t>
            </a:r>
            <a:r>
              <a:rPr lang="el-GR" sz="2400" u="sng" dirty="0">
                <a:hlinkClick r:id="rId7" tooltip="Καμπότζη"/>
              </a:rPr>
              <a:t>Καμπότζη</a:t>
            </a:r>
            <a:r>
              <a:rPr lang="el-GR" sz="2400" dirty="0"/>
              <a:t>, ενώ ανατολικά, νότια και νοτιοδυτικά βρέχεται από τα νερά του </a:t>
            </a:r>
            <a:r>
              <a:rPr lang="el-GR" sz="2400" dirty="0">
                <a:hlinkClick r:id="rId8" tooltip="Κόλπος του Τονκίνο (δεν έχει γραφτεί ακόμα)"/>
              </a:rPr>
              <a:t>Κόλπου του Τονκίνο</a:t>
            </a:r>
            <a:r>
              <a:rPr lang="el-GR" sz="2400" dirty="0"/>
              <a:t>, </a:t>
            </a:r>
            <a:r>
              <a:rPr lang="el-GR" sz="2400" dirty="0" err="1"/>
              <a:t>της</a:t>
            </a:r>
            <a:r>
              <a:rPr lang="el-GR" sz="2400" dirty="0" err="1">
                <a:hlinkClick r:id="rId9" tooltip="Θάλασσα της Νότιας Κίνας"/>
              </a:rPr>
              <a:t>Θάλασσας</a:t>
            </a:r>
            <a:r>
              <a:rPr lang="el-GR" sz="2400" dirty="0">
                <a:hlinkClick r:id="rId9" tooltip="Θάλασσα της Νότιας Κίνας"/>
              </a:rPr>
              <a:t> της Νότιας Κίνας</a:t>
            </a:r>
            <a:r>
              <a:rPr lang="el-GR" sz="2400" dirty="0"/>
              <a:t> και του </a:t>
            </a:r>
            <a:r>
              <a:rPr lang="el-GR" sz="2400" dirty="0">
                <a:hlinkClick r:id="rId10" tooltip="Κόλπος της Ταϊλάνδης"/>
              </a:rPr>
              <a:t>κόλπου της Ταϊλάνδης</a:t>
            </a:r>
            <a:r>
              <a:rPr lang="el-GR" sz="2400" dirty="0"/>
              <a:t>. </a:t>
            </a:r>
            <a:endParaRPr lang="el-GR" sz="2400" dirty="0" smtClean="0"/>
          </a:p>
          <a:p>
            <a:r>
              <a:rPr lang="el-GR" sz="2400" dirty="0" smtClean="0"/>
              <a:t>Πρωτεύουσα </a:t>
            </a:r>
            <a:r>
              <a:rPr lang="el-GR" sz="2400" dirty="0"/>
              <a:t>της χώρας είναι το </a:t>
            </a:r>
            <a:r>
              <a:rPr lang="el-GR" sz="2400" dirty="0">
                <a:hlinkClick r:id="rId11" tooltip="Ανόι"/>
              </a:rPr>
              <a:t>Ανόι</a:t>
            </a:r>
            <a:r>
              <a:rPr lang="el-GR" sz="2400" dirty="0"/>
              <a:t>, που βρίσκεται στα βόρεια, αλλά μεγαλύτερο αστικό κέντρο είναι η </a:t>
            </a:r>
            <a:r>
              <a:rPr lang="el-GR" sz="2400" dirty="0">
                <a:hlinkClick r:id="rId12" tooltip="Χο Τσι Μιν (πόλη)"/>
              </a:rPr>
              <a:t>Πόλη του Χο Τσι </a:t>
            </a:r>
            <a:r>
              <a:rPr lang="el-GR" sz="2400" dirty="0" err="1">
                <a:hlinkClick r:id="rId12" tooltip="Χο Τσι Μιν (πόλη)"/>
              </a:rPr>
              <a:t>Μιν</a:t>
            </a:r>
            <a:r>
              <a:rPr lang="el-GR" sz="2400" dirty="0"/>
              <a:t>, στο Νότο, η οποία μέχρι το 1976 ονομαζόταν </a:t>
            </a:r>
            <a:r>
              <a:rPr lang="el-GR" sz="2400" dirty="0">
                <a:hlinkClick r:id="rId13" tooltip="Σαϊγκόν"/>
              </a:rPr>
              <a:t>Σαϊγκόν</a:t>
            </a:r>
            <a:r>
              <a:rPr lang="el-GR" sz="2400" dirty="0"/>
              <a:t>. Σύμφωνα με εκτιμήσεις του 2014 ο πληθυσμός του Βιετνάμ ανέρχεται σε 91.583.000 κατοίκους</a:t>
            </a:r>
            <a:r>
              <a:rPr lang="el-GR" sz="2400" dirty="0" smtClean="0"/>
              <a:t>.</a:t>
            </a:r>
            <a:endParaRPr lang="el-GR" sz="2400" dirty="0"/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l-GR" dirty="0" smtClean="0"/>
              <a:t>ΚΛΙΜΑ</a:t>
            </a:r>
            <a:endParaRPr lang="el-GR" dirty="0"/>
          </a:p>
        </p:txBody>
      </p:sp>
      <p:sp>
        <p:nvSpPr>
          <p:cNvPr id="3" name="2 - Ορθογώνιο"/>
          <p:cNvSpPr/>
          <p:nvPr/>
        </p:nvSpPr>
        <p:spPr>
          <a:xfrm>
            <a:off x="0" y="1582341"/>
            <a:ext cx="9144000" cy="5509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l-GR" sz="3200" dirty="0"/>
              <a:t>Καθώς το Βιετνάμ εκτείνεται μόλις νότια του </a:t>
            </a:r>
            <a:r>
              <a:rPr lang="el-GR" sz="3200" dirty="0">
                <a:hlinkClick r:id="rId2" tooltip="Τροπικός του Καρκίνου"/>
              </a:rPr>
              <a:t>Τροπικού του Καρκίνου</a:t>
            </a:r>
            <a:r>
              <a:rPr lang="el-GR" sz="3200" dirty="0"/>
              <a:t>, το </a:t>
            </a:r>
            <a:r>
              <a:rPr lang="el-GR" sz="3200" dirty="0">
                <a:hlinkClick r:id="rId3" tooltip="Κλίμα"/>
              </a:rPr>
              <a:t>κλίμα</a:t>
            </a:r>
            <a:r>
              <a:rPr lang="el-GR" sz="3200" dirty="0"/>
              <a:t> του από τον πιο ορεινό βορρά προς τον παράκτιου κλιματικού τύπου επηρεαζόμενο νότο, μετατρέπεται διαδοχικά αντίστοιχα από υγρό υποτροπικό στις βόρειες και ορεινές περιοχές σε καθαρά υγρό τροπικό κλίμα </a:t>
            </a:r>
            <a:r>
              <a:rPr lang="el-GR" sz="3200" dirty="0" err="1">
                <a:hlinkClick r:id="rId4" tooltip="Μουσώνες"/>
              </a:rPr>
              <a:t>μουσωνικού</a:t>
            </a:r>
            <a:r>
              <a:rPr lang="el-GR" sz="3200" dirty="0"/>
              <a:t> τύπου προς τις νότιες ακτές, ευνοώντας έτσι κατά μήκος όλης της χώρας την ανάπτυξη πυκνών ισημερινών </a:t>
            </a:r>
            <a:r>
              <a:rPr lang="el-GR" sz="3200" dirty="0">
                <a:hlinkClick r:id="rId5" tooltip="Δάσος"/>
              </a:rPr>
              <a:t>δασών</a:t>
            </a:r>
            <a:r>
              <a:rPr lang="el-GR" sz="3200" dirty="0"/>
              <a:t> και αμέτρητων μεγάλων και μικρών </a:t>
            </a:r>
            <a:r>
              <a:rPr lang="el-GR" sz="3200" dirty="0">
                <a:hlinkClick r:id="rId6" tooltip="Ποταμός"/>
              </a:rPr>
              <a:t>ποταμών</a:t>
            </a:r>
            <a:r>
              <a:rPr lang="el-GR" sz="3200" dirty="0"/>
              <a:t>.</a:t>
            </a:r>
          </a:p>
          <a:p>
            <a:endParaRPr lang="el-GR" sz="3200" dirty="0"/>
          </a:p>
        </p:txBody>
      </p:sp>
    </p:spTree>
  </p:cSld>
  <p:clrMapOvr>
    <a:masterClrMapping/>
  </p:clrMapOvr>
  <p:transition>
    <p:strips dir="r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85720" y="274638"/>
            <a:ext cx="8643998" cy="1582726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l-GR" dirty="0" smtClean="0"/>
              <a:t>ΓΛΩΣΣΑ</a:t>
            </a:r>
            <a:endParaRPr lang="el-GR" dirty="0"/>
          </a:p>
        </p:txBody>
      </p:sp>
      <p:sp>
        <p:nvSpPr>
          <p:cNvPr id="3" name="2 - Ορθογώνιο"/>
          <p:cNvSpPr/>
          <p:nvPr/>
        </p:nvSpPr>
        <p:spPr>
          <a:xfrm>
            <a:off x="0" y="2136339"/>
            <a:ext cx="9144000" cy="36009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l-GR" sz="3200" dirty="0"/>
              <a:t>Η επίσημη γλώσσα του Βιετνάμ είναι η </a:t>
            </a:r>
            <a:r>
              <a:rPr lang="el-GR" sz="3200" dirty="0">
                <a:hlinkClick r:id="rId2" tooltip="Βιετναμέζικη γλώσσα"/>
              </a:rPr>
              <a:t>βιετναμέζικη γλώσσα</a:t>
            </a:r>
            <a:r>
              <a:rPr lang="el-GR" sz="3200" dirty="0"/>
              <a:t>. Η γλώσσα ομιλείται σε ολόκληρη τη χώρα, αν και υπάρχουν αρκετά ιδιώματα. Είναι η μητρική γλώσσα του 86% των κατοίκων του Βιετνάμ. Επειδή το Βιετνάμ βρισκόταν υπό κινεζική κυριαρχία για σχεδόν 1000 χρόνια, οι μισές περίπου λέξεις της βιετναμέζικης προέρχονται από τα </a:t>
            </a:r>
            <a:r>
              <a:rPr lang="el-GR" sz="3200" dirty="0">
                <a:hlinkClick r:id="rId3" tooltip="Κινέζικη γλώσσα"/>
              </a:rPr>
              <a:t>κινέζικα</a:t>
            </a:r>
            <a:r>
              <a:rPr lang="el-GR" sz="3600" dirty="0"/>
              <a:t>.</a:t>
            </a:r>
          </a:p>
        </p:txBody>
      </p:sp>
    </p:spTree>
  </p:cSld>
  <p:clrMapOvr>
    <a:masterClrMapping/>
  </p:clrMapOvr>
  <p:transition>
    <p:pull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l-GR" dirty="0" smtClean="0"/>
              <a:t>ΘΡΗΣΚΕΙΕΣ</a:t>
            </a:r>
            <a:endParaRPr lang="el-GR" dirty="0"/>
          </a:p>
        </p:txBody>
      </p:sp>
      <p:sp>
        <p:nvSpPr>
          <p:cNvPr id="3" name="2 - Ορθογώνιο"/>
          <p:cNvSpPr/>
          <p:nvPr/>
        </p:nvSpPr>
        <p:spPr>
          <a:xfrm>
            <a:off x="0" y="1714486"/>
            <a:ext cx="8929718" cy="4154984"/>
          </a:xfrm>
          <a:prstGeom prst="rect">
            <a:avLst/>
          </a:prstGeom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r>
              <a:rPr lang="el-GR" sz="2400" dirty="0"/>
              <a:t>Ο </a:t>
            </a:r>
            <a:r>
              <a:rPr lang="el-GR" sz="2400" dirty="0">
                <a:hlinkClick r:id="rId2" tooltip="Βουδισμός"/>
              </a:rPr>
              <a:t>Βουδισμός</a:t>
            </a:r>
            <a:r>
              <a:rPr lang="el-GR" sz="2400" dirty="0"/>
              <a:t>, ο </a:t>
            </a:r>
            <a:r>
              <a:rPr lang="el-GR" sz="2400" dirty="0">
                <a:hlinkClick r:id="rId3" tooltip="Ταοϊσμός"/>
              </a:rPr>
              <a:t>Ταοϊσμός</a:t>
            </a:r>
            <a:r>
              <a:rPr lang="el-GR" sz="2400" dirty="0"/>
              <a:t> και ο </a:t>
            </a:r>
            <a:r>
              <a:rPr lang="el-GR" sz="2400" dirty="0">
                <a:hlinkClick r:id="rId4" tooltip="Κομφουκιανισμός"/>
              </a:rPr>
              <a:t>Κομφουκιανισμός</a:t>
            </a:r>
            <a:r>
              <a:rPr lang="el-GR" sz="2400" dirty="0"/>
              <a:t> ήταν οι κύριες θρησκείες του Βιετνάμ για πολλά χρόνια. Οι περισσότεροι Βιετναμέζοι θεωρούν τον εαυτό τους Βουδιστή, αν και δεν ακολουθούν όλοι τακτικά τη </a:t>
            </a:r>
            <a:r>
              <a:rPr lang="el-GR" sz="2400" dirty="0" err="1" smtClean="0"/>
              <a:t>θρησκεία.Σύμφωνα</a:t>
            </a:r>
            <a:r>
              <a:rPr lang="el-GR" sz="2400" dirty="0" smtClean="0"/>
              <a:t> </a:t>
            </a:r>
            <a:r>
              <a:rPr lang="el-GR" sz="2400" dirty="0"/>
              <a:t>με στοιχεία του Γενικού Γραφείου Στατιστικών του Βιετνάμ το 2009, 6,8 εκατομμύρια (ή 7.9% του συνολικού πληθυσμού) είναι Βουδιστές, 5,7 εκατομμύρια (6,6%) είναι </a:t>
            </a:r>
            <a:r>
              <a:rPr lang="el-GR" sz="2400" dirty="0">
                <a:hlinkClick r:id="rId5" tooltip="Καθολική Εκκλησία"/>
              </a:rPr>
              <a:t>Καθολικοί</a:t>
            </a:r>
            <a:r>
              <a:rPr lang="el-GR" sz="2400" dirty="0"/>
              <a:t>, 1,4 εκατομμύρια (1,7%) ακολουθούν το </a:t>
            </a:r>
            <a:r>
              <a:rPr lang="el-GR" sz="2400" dirty="0" err="1">
                <a:hlinkClick r:id="rId6" tooltip="Χόα Χάο (δεν έχει γραφτεί ακόμα)"/>
              </a:rPr>
              <a:t>Χόα</a:t>
            </a:r>
            <a:r>
              <a:rPr lang="el-GR" sz="2400" dirty="0">
                <a:hlinkClick r:id="rId6" tooltip="Χόα Χάο (δεν έχει γραφτεί ακόμα)"/>
              </a:rPr>
              <a:t> </a:t>
            </a:r>
            <a:r>
              <a:rPr lang="el-GR" sz="2400" dirty="0" err="1">
                <a:hlinkClick r:id="rId6" tooltip="Χόα Χάο (δεν έχει γραφτεί ακόμα)"/>
              </a:rPr>
              <a:t>Χάο</a:t>
            </a:r>
            <a:r>
              <a:rPr lang="el-GR" sz="2400" dirty="0"/>
              <a:t>, 0,8 εκατομμύρια (0,9%) ασκούν </a:t>
            </a:r>
            <a:r>
              <a:rPr lang="el-GR" sz="2400" dirty="0" err="1"/>
              <a:t>το</a:t>
            </a:r>
            <a:r>
              <a:rPr lang="el-GR" sz="2400" dirty="0" err="1">
                <a:hlinkClick r:id="rId7" tooltip="Κάο Ντάι (δεν έχει γραφτεί ακόμα)"/>
              </a:rPr>
              <a:t>Κάο</a:t>
            </a:r>
            <a:r>
              <a:rPr lang="el-GR" sz="2400" dirty="0">
                <a:hlinkClick r:id="rId7" tooltip="Κάο Ντάι (δεν έχει γραφτεί ακόμα)"/>
              </a:rPr>
              <a:t> </a:t>
            </a:r>
            <a:r>
              <a:rPr lang="el-GR" sz="2400" dirty="0" err="1">
                <a:hlinkClick r:id="rId7" tooltip="Κάο Ντάι (δεν έχει γραφτεί ακόμα)"/>
              </a:rPr>
              <a:t>Ντάι</a:t>
            </a:r>
            <a:r>
              <a:rPr lang="el-GR" sz="2400" dirty="0"/>
              <a:t> και 0,7 εκατομμύρια (0.9%) είναι </a:t>
            </a:r>
            <a:r>
              <a:rPr lang="el-GR" sz="2400" dirty="0">
                <a:hlinkClick r:id="rId8" tooltip="Προτεσταντισμός"/>
              </a:rPr>
              <a:t>Διαμαρτυρόμενοι</a:t>
            </a:r>
            <a:r>
              <a:rPr lang="el-GR" sz="2400" dirty="0"/>
              <a:t>. Συνολικά, 15.651.467 Βιετναμέζοι (18,2%) έχουν δηλωθεί ότι ανήκουν σε μια θρησκεία</a:t>
            </a:r>
            <a:r>
              <a:rPr lang="el-GR" sz="2400" dirty="0" smtClean="0"/>
              <a:t>.</a:t>
            </a:r>
            <a:r>
              <a:rPr lang="el-GR" sz="2400" dirty="0"/>
              <a:t> Το υπόλοιπο 81% είναι </a:t>
            </a:r>
            <a:r>
              <a:rPr lang="el-GR" sz="2400" dirty="0">
                <a:hlinkClick r:id="rId9" tooltip="Αθεϊσμός"/>
              </a:rPr>
              <a:t>άθεοι</a:t>
            </a:r>
            <a:r>
              <a:rPr lang="el-GR" sz="2400" dirty="0" smtClean="0"/>
              <a:t>.</a:t>
            </a:r>
            <a:endParaRPr lang="el-GR" sz="2400" dirty="0"/>
          </a:p>
        </p:txBody>
      </p:sp>
    </p:spTree>
  </p:cSld>
  <p:clrMapOvr>
    <a:masterClrMapping/>
  </p:clrMapOvr>
  <p:transition>
    <p:strips dir="l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l-GR" dirty="0" smtClean="0"/>
              <a:t>ΟΙΚΟΝΟΜΙΑ</a:t>
            </a:r>
            <a:endParaRPr lang="el-GR" dirty="0"/>
          </a:p>
        </p:txBody>
      </p:sp>
      <p:sp>
        <p:nvSpPr>
          <p:cNvPr id="3" name="2 - Ορθογώνιο"/>
          <p:cNvSpPr/>
          <p:nvPr/>
        </p:nvSpPr>
        <p:spPr>
          <a:xfrm>
            <a:off x="0" y="1928802"/>
            <a:ext cx="9144000" cy="452431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l-GR" sz="3600" dirty="0"/>
              <a:t>Στο παρελθόν η οικονομία του Βιετνάμ βασιζόταν στα αγροτικά προϊόντα, και ιδίως στην παραγωγή </a:t>
            </a:r>
            <a:r>
              <a:rPr lang="el-GR" sz="3600" dirty="0">
                <a:hlinkClick r:id="rId2" tooltip="Ρύζι"/>
              </a:rPr>
              <a:t>ρυζιού</a:t>
            </a:r>
            <a:r>
              <a:rPr lang="el-GR" sz="3600" dirty="0"/>
              <a:t> σε </a:t>
            </a:r>
            <a:r>
              <a:rPr lang="el-GR" sz="3600" dirty="0" smtClean="0"/>
              <a:t>ορυζώνες. </a:t>
            </a:r>
            <a:r>
              <a:rPr lang="el-GR" sz="3600" dirty="0"/>
              <a:t>Μετά το πόλεμο του Βιετνάμ, μεγάλο μέρος της αγροτικής παραγωγής καταστράφηκε και η κυβέρνηση για να ενδυναμώσει την οικονομία επέβαλε </a:t>
            </a:r>
            <a:r>
              <a:rPr lang="el-GR" sz="3600" dirty="0" smtClean="0">
                <a:hlinkClick r:id="rId3" tooltip="Κολλεκτίβα (δεν έχει γραφτεί ακόμα)"/>
              </a:rPr>
              <a:t>κολεκτιβοποίηση</a:t>
            </a:r>
            <a:r>
              <a:rPr lang="el-GR" sz="3600" dirty="0"/>
              <a:t> των καλλιεργειών, των εργοστασίων. </a:t>
            </a:r>
          </a:p>
        </p:txBody>
      </p:sp>
    </p:spTree>
  </p:cSld>
  <p:clrMapOvr>
    <a:masterClrMapping/>
  </p:clrMapOvr>
  <p:transition>
    <p:wedg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l-GR" dirty="0" smtClean="0"/>
              <a:t>ΚΟΥΖΙΝΑ</a:t>
            </a:r>
            <a:endParaRPr lang="el-GR" dirty="0"/>
          </a:p>
        </p:txBody>
      </p:sp>
      <p:sp>
        <p:nvSpPr>
          <p:cNvPr id="3" name="2 - Ορθογώνιο"/>
          <p:cNvSpPr/>
          <p:nvPr/>
        </p:nvSpPr>
        <p:spPr>
          <a:xfrm>
            <a:off x="0" y="2000240"/>
            <a:ext cx="91440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3200" dirty="0"/>
              <a:t>Η βάση της βιετναμέζικης κουζίνας είναι το </a:t>
            </a:r>
            <a:r>
              <a:rPr lang="el-GR" sz="3200" dirty="0">
                <a:hlinkClick r:id="rId2" tooltip="Ρύζι"/>
              </a:rPr>
              <a:t>ρύζι</a:t>
            </a:r>
            <a:r>
              <a:rPr lang="el-GR" sz="3200" dirty="0"/>
              <a:t>. Η λέξη που σημαίνει ρύζι στο ατμό σημαίνει επίσης και γεύμα. Το ρύζι συνοδεύεται από ποικιλία ψαριών και πουλερικών που έχουν μαγειρεύει μαζί λαχανικά. </a:t>
            </a:r>
          </a:p>
        </p:txBody>
      </p:sp>
      <p:pic>
        <p:nvPicPr>
          <p:cNvPr id="1026" name="Picture 2" descr="https://upload.wikimedia.org/wikipedia/commons/thumb/5/53/Pho-Beef-Noodles-2008.jpg/250px-Pho-Beef-Noodles-200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071942"/>
            <a:ext cx="9144000" cy="2786058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l-GR" dirty="0" smtClean="0"/>
              <a:t>ΔΙΑΚΥΒΕΡΝΗΣΗ</a:t>
            </a:r>
            <a:endParaRPr lang="el-GR" dirty="0"/>
          </a:p>
        </p:txBody>
      </p:sp>
      <p:sp>
        <p:nvSpPr>
          <p:cNvPr id="3" name="2 - Ορθογώνιο"/>
          <p:cNvSpPr/>
          <p:nvPr/>
        </p:nvSpPr>
        <p:spPr>
          <a:xfrm>
            <a:off x="0" y="1785926"/>
            <a:ext cx="9144000" cy="304698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l-GR" sz="3200" dirty="0"/>
              <a:t>Το Βιετνάμ είναι </a:t>
            </a:r>
            <a:r>
              <a:rPr lang="el-GR" sz="3200" dirty="0">
                <a:hlinkClick r:id="rId2" tooltip="Μονοκομματικό κράτος"/>
              </a:rPr>
              <a:t>μονοκομματικό κράτος</a:t>
            </a:r>
            <a:r>
              <a:rPr lang="el-GR" sz="3200" dirty="0"/>
              <a:t> και η πολιτική ζωή της χώρας ελέγχεται από το Κομμουνιστικό Κόμμα Βιετνάμ </a:t>
            </a:r>
            <a:r>
              <a:rPr lang="el-GR" sz="3200" dirty="0" smtClean="0"/>
              <a:t>. </a:t>
            </a:r>
            <a:r>
              <a:rPr lang="el-GR" sz="3200" dirty="0"/>
              <a:t>Αρχηγός Κράτους είναι ο Πρόεδρος. Η νομοθετική εξουσία ασκείται από την Εθνοσυνέλευση, η οποία εκλέγει τον Πρόεδρο και τον Πρωθυπουργό.</a:t>
            </a:r>
          </a:p>
        </p:txBody>
      </p:sp>
    </p:spTree>
  </p:cSld>
  <p:clrMapOvr>
    <a:masterClrMapping/>
  </p:clrMapOvr>
  <p:transition>
    <p:wheel spokes="2"/>
  </p:transition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57</Words>
  <Application>Microsoft Office PowerPoint</Application>
  <PresentationFormat>Προβολή στην οθόνη (4:3)</PresentationFormat>
  <Paragraphs>22</Paragraphs>
  <Slides>14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14</vt:i4>
      </vt:variant>
    </vt:vector>
  </HeadingPairs>
  <TitlesOfParts>
    <vt:vector size="15" baseType="lpstr">
      <vt:lpstr>Θέμα του Office</vt:lpstr>
      <vt:lpstr>ΒΙΕΤΝΑΜ</vt:lpstr>
      <vt:lpstr>ΣΗΜΑΙΑ             ΕΘΝΟΣΗΜΟ</vt:lpstr>
      <vt:lpstr>ΛΙΓΑ ΛΟΓΙΑ</vt:lpstr>
      <vt:lpstr>ΚΛΙΜΑ</vt:lpstr>
      <vt:lpstr>ΓΛΩΣΣΑ</vt:lpstr>
      <vt:lpstr>ΘΡΗΣΚΕΙΕΣ</vt:lpstr>
      <vt:lpstr>ΟΙΚΟΝΟΜΙΑ</vt:lpstr>
      <vt:lpstr>ΚΟΥΖΙΝΑ</vt:lpstr>
      <vt:lpstr>ΔΙΑΚΥΒΕΡΝΗΣΗ</vt:lpstr>
      <vt:lpstr>Αξιοθέατα</vt:lpstr>
      <vt:lpstr>Διαφάνεια 11</vt:lpstr>
      <vt:lpstr>ΠΡΩΘΥΠΟΥΡΓΟΣ</vt:lpstr>
      <vt:lpstr>Παραδοσιακή στολή</vt:lpstr>
      <vt:lpstr>ΕΥΧΑΡΙΣΤΩ   ΙΟΥΣΤΙΝΗ ΚΟΥΡΟΥΔΗ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ΒΙΕΤΝΑΜ</dc:title>
  <dc:creator>user</dc:creator>
  <cp:lastModifiedBy>mairi</cp:lastModifiedBy>
  <cp:revision>14</cp:revision>
  <dcterms:created xsi:type="dcterms:W3CDTF">2016-04-11T09:45:17Z</dcterms:created>
  <dcterms:modified xsi:type="dcterms:W3CDTF">2016-08-29T06:46:40Z</dcterms:modified>
</cp:coreProperties>
</file>