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21AE6-3E1D-4CFB-AA5A-262A97672FE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BCD7F-98AA-4E5F-A307-4B63BFD8E3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BCD7F-98AA-4E5F-A307-4B63BFD8E3D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A8FD-197F-46EF-98B5-440C0B650B88}" type="datetimeFigureOut">
              <a:rPr lang="el-GR" smtClean="0"/>
              <a:pPr/>
              <a:t>28/8/2016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7FC9-5667-4476-87DB-F4EEEFA8BDC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3%CE%B5%CF%81%CE%B2%CE%AF%CE%B1" TargetMode="External"/><Relationship Id="rId3" Type="http://schemas.openxmlformats.org/officeDocument/2006/relationships/hyperlink" Target="https://el.wikipedia.org/wiki/%CE%95%CF%85%CF%81%CF%8E%CF%80%CE%B7" TargetMode="External"/><Relationship Id="rId7" Type="http://schemas.openxmlformats.org/officeDocument/2006/relationships/hyperlink" Target="https://el.wikipedia.org/wiki/%CE%A0%CF%81%CF%8E%CE%B7%CE%BD_%CE%93%CE%B9%CE%BF%CF%85%CE%B3%CE%BA%CE%BF%CF%83%CE%BB%CE%B1%CE%B2%CE%B9%CE%BA%CE%AE_%CE%94%CE%B7%CE%BC%CE%BF%CE%BA%CF%81%CE%B1%CF%84%CE%AF%CE%B1_%CF%84%CE%B7%CF%82_%CE%9C%CE%B1%CE%BA%CE%B5%CE%B4%CE%BF%CE%BD%CE%AF%CE%B1%CF%8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l.wikipedia.org/wiki/%CE%A4%CE%BF%CF%85%CF%81%CE%BA%CE%AF%CE%B1" TargetMode="External"/><Relationship Id="rId11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5" Type="http://schemas.openxmlformats.org/officeDocument/2006/relationships/hyperlink" Target="https://el.wikipedia.org/wiki/%CE%95%CE%BB%CE%BB%CE%AC%CE%B4%CE%B1" TargetMode="External"/><Relationship Id="rId10" Type="http://schemas.openxmlformats.org/officeDocument/2006/relationships/hyperlink" Target="https://el.wikipedia.org/wiki/%CE%94%CE%BF%CF%8D%CE%BD%CE%B1%CE%B2%CE%B7%CF%82" TargetMode="External"/><Relationship Id="rId4" Type="http://schemas.openxmlformats.org/officeDocument/2006/relationships/hyperlink" Target="https://el.wikipedia.org/wiki/%CE%9C%CE%B1%CF%8D%CF%81%CE%B7_%CE%98%CE%AC%CE%BB%CE%B1%CF%83%CF%83%CE%B1" TargetMode="External"/><Relationship Id="rId9" Type="http://schemas.openxmlformats.org/officeDocument/2006/relationships/hyperlink" Target="https://el.wikipedia.org/wiki/%CE%A1%CE%BF%CF%85%CE%BC%CE%B1%CE%BD%CE%AF%CE%B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C%CE%BF%CF%85%CF%83%CE%B1%CE%BB%CE%AC" TargetMode="External"/><Relationship Id="rId13" Type="http://schemas.openxmlformats.org/officeDocument/2006/relationships/hyperlink" Target="https://el.wikipedia.org/wiki/%CE%92%CE%AC%CF%81%CE%BD%CE%B1_(%CE%92%CE%BF%CF%85%CE%BB%CE%B3%CE%B1%CF%81%CE%AF%CE%B1)" TargetMode="External"/><Relationship Id="rId18" Type="http://schemas.openxmlformats.org/officeDocument/2006/relationships/hyperlink" Target="https://el.wikipedia.org/wiki/%CE%A0%CE%BB%CE%AD%CE%B2%CE%B5%CE%BD" TargetMode="External"/><Relationship Id="rId3" Type="http://schemas.openxmlformats.org/officeDocument/2006/relationships/hyperlink" Target="https://el.wikipedia.org/wiki/%CE%95%CE%BB%CE%BB%CE%AC%CE%B4%CE%B1" TargetMode="External"/><Relationship Id="rId21" Type="http://schemas.openxmlformats.org/officeDocument/2006/relationships/hyperlink" Target="https://el.wikipedia.org/wiki/%CE%92%CE%AD%CE%BB%CE%B9%CE%BA%CE%BF_%CE%A4%CE%AF%CF%81%CE%BD%CE%BF%CE%B2%CE%BF" TargetMode="External"/><Relationship Id="rId7" Type="http://schemas.openxmlformats.org/officeDocument/2006/relationships/hyperlink" Target="https://el.wikipedia.org/wiki/%CE%92%CE%B1%CE%BB%CE%BA%CE%AC%CE%BD%CE%B9%CE%B1" TargetMode="External"/><Relationship Id="rId12" Type="http://schemas.openxmlformats.org/officeDocument/2006/relationships/hyperlink" Target="https://el.wikipedia.org/wiki/%CE%A6%CE%B9%CE%BB%CE%B9%CF%80%CF%80%CE%BF%CF%8D%CF%80%CE%BF%CE%BB%CE%B7" TargetMode="External"/><Relationship Id="rId17" Type="http://schemas.openxmlformats.org/officeDocument/2006/relationships/hyperlink" Target="https://el.wikipedia.org/wiki/%CE%A3%CF%84%CE%AC%CF%81%CE%B1_%CE%96%CE%B1%CE%B3%CF%8C%CF%81%CE%B1" TargetMode="External"/><Relationship Id="rId2" Type="http://schemas.openxmlformats.org/officeDocument/2006/relationships/hyperlink" Target="https://el.wikipedia.org/wiki/%CE%A1%CE%BF%CE%B4%CF%8C%CF%80%CE%B7" TargetMode="External"/><Relationship Id="rId16" Type="http://schemas.openxmlformats.org/officeDocument/2006/relationships/hyperlink" Target="https://el.wikipedia.org/wiki/%CE%A1%CE%BF%CF%8D%CF%83%CE%B5" TargetMode="External"/><Relationship Id="rId20" Type="http://schemas.openxmlformats.org/officeDocument/2006/relationships/hyperlink" Target="https://el.wikipedia.org/wiki/%CE%A3%CE%BF%CF%8D%CE%BC%CE%B5%CE%B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l.wikipedia.org/wiki/%CE%A1%CE%AF%CE%BB%CE%B1" TargetMode="External"/><Relationship Id="rId11" Type="http://schemas.openxmlformats.org/officeDocument/2006/relationships/hyperlink" Target="https://el.wikipedia.org/wiki/%CE%A3%CF%8C%CF%86%CE%B9%CE%B1" TargetMode="External"/><Relationship Id="rId5" Type="http://schemas.openxmlformats.org/officeDocument/2006/relationships/hyperlink" Target="https://el.wikipedia.org/wiki/%CE%A3%CF%84%CF%81%CF%85%CE%BC%CF%8E%CE%BD%CE%B1%CF%82" TargetMode="External"/><Relationship Id="rId15" Type="http://schemas.openxmlformats.org/officeDocument/2006/relationships/hyperlink" Target="https://el.wikipedia.org/wiki/%CE%9C%CE%B1%CF%8D%CF%81%CE%B7_%CE%98%CE%AC%CE%BB%CE%B1%CF%83%CF%83%CE%B1" TargetMode="External"/><Relationship Id="rId10" Type="http://schemas.openxmlformats.org/officeDocument/2006/relationships/hyperlink" Target="https://el.wikipedia.org/wiki/%CE%91%CE%AF%CE%BC%CE%BF%CF%82" TargetMode="External"/><Relationship Id="rId19" Type="http://schemas.openxmlformats.org/officeDocument/2006/relationships/hyperlink" Target="https://el.wikipedia.org/wiki/%CE%9B%CF%8C%CE%B2%CE%B5%CF%84%CF%82" TargetMode="External"/><Relationship Id="rId4" Type="http://schemas.openxmlformats.org/officeDocument/2006/relationships/hyperlink" Target="https://el.wikipedia.org/wiki/%CE%88%CE%B2%CF%81%CE%BF%CF%82_(%CE%98%CF%81%CE%AC%CE%BA%CE%B7)" TargetMode="External"/><Relationship Id="rId9" Type="http://schemas.openxmlformats.org/officeDocument/2006/relationships/hyperlink" Target="https://el.wikipedia.org/wiki/%CE%94%CE%BF%CF%8D%CE%BD%CE%B1%CE%B2%CE%B7%CF%82" TargetMode="External"/><Relationship Id="rId14" Type="http://schemas.openxmlformats.org/officeDocument/2006/relationships/hyperlink" Target="https://el.wikipedia.org/wiki/%CE%9C%CF%80%CE%BF%CF%85%CF%81%CE%B3%CE%BA%CE%AC%CF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7%CE%B1%CE%BB%CE%AC%CE%B6%CE%B9" TargetMode="External"/><Relationship Id="rId2" Type="http://schemas.openxmlformats.org/officeDocument/2006/relationships/hyperlink" Target="https://el.wikipedia.org/wiki/%CE%9A%CE%B1%CF%84%CE%B1%CE%B9%CE%B3%CE%AF%CE%B4%CE%B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2%CE%BF%CF%85%CE%BB%CE%B3%CE%B1%CF%81%CE%AF%CE%B1" TargetMode="External"/><Relationship Id="rId3" Type="http://schemas.openxmlformats.org/officeDocument/2006/relationships/hyperlink" Target="https://el.wikipedia.org/wiki/%CE%A0%CE%BB%CE%AC%CE%BC%CE%B5%CE%BD_%CE%9F%CF%81%CE%B5%CF%83%CE%AC%CF%81%CF%83%CE%BA%CE%B9" TargetMode="External"/><Relationship Id="rId7" Type="http://schemas.openxmlformats.org/officeDocument/2006/relationships/hyperlink" Target="https://el.wikipedia.org/w/index.php?title=%CE%A5%CF%80%CE%BF%CF%85%CF%81%CE%B3%CE%B9%CE%BA%CF%8C_%CF%83%CF%85%CE%BC%CE%B2%CE%BF%CF%8D%CE%BB%CE%B9%CE%BF&amp;action=edit&amp;redlink=1" TargetMode="External"/><Relationship Id="rId2" Type="http://schemas.openxmlformats.org/officeDocument/2006/relationships/hyperlink" Target="https://el.wikipedia.org/wiki/%CE%A1%CF%8C%CF%83%CE%B5%CE%BD_%CE%A0%CE%BB%CE%AD%CE%B2%CE%BD%CE%B5%CE%BB%CE%B9%CE%B5%CF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C%CF%80%CF%8C%CE%B9%CE%BA%CE%BF_%CE%9C%CF%80%CE%BF%CF%81%CE%AF%CF%83%CE%BF%CF%86" TargetMode="External"/><Relationship Id="rId5" Type="http://schemas.openxmlformats.org/officeDocument/2006/relationships/hyperlink" Target="https://el.wikipedia.org/wiki/2013" TargetMode="External"/><Relationship Id="rId4" Type="http://schemas.openxmlformats.org/officeDocument/2006/relationships/hyperlink" Target="https://el.wikipedia.org/wiki/20_%CE%A6%CE%B5%CE%B2%CF%81%CE%BF%CF%85%CE%B1%CF%81%CE%AF%CE%BF%CF%85" TargetMode="External"/><Relationship Id="rId9" Type="http://schemas.openxmlformats.org/officeDocument/2006/relationships/hyperlink" Target="https://el.wikipedia.org/w/index.php?title=%CE%A3%CF%85%CE%BC%CE%B5%CF%8E%CE%BD_%CE%9D%CF%84%CE%B9%CE%AC%CE%BD%CE%BA%CE%BF%CF%86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dirty="0" err="1" smtClean="0"/>
              <a:t>Βουλγαρια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 flipH="1">
            <a:off x="9972601" y="6021287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</p:cSld>
  <p:clrMapOvr>
    <a:masterClrMapping/>
  </p:clrMapOvr>
  <p:transition advTm="432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ao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4742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61048"/>
          </a:xfrm>
          <a:solidFill>
            <a:srgbClr val="7030A0"/>
          </a:solidFill>
        </p:spPr>
        <p:txBody>
          <a:bodyPr/>
          <a:lstStyle/>
          <a:p>
            <a:r>
              <a:rPr lang="el-GR" dirty="0" smtClean="0"/>
              <a:t>ΤΕΛΟΣ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861048"/>
            <a:ext cx="9144000" cy="2996952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</a:t>
            </a:r>
            <a:r>
              <a:rPr lang="el-GR" dirty="0" err="1" smtClean="0">
                <a:solidFill>
                  <a:srgbClr val="002060"/>
                </a:solidFill>
              </a:rPr>
              <a:t>Δημητρης</a:t>
            </a:r>
            <a:r>
              <a:rPr lang="el-GR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                                  </a:t>
            </a:r>
            <a:r>
              <a:rPr lang="el-GR" dirty="0" err="1" smtClean="0">
                <a:solidFill>
                  <a:srgbClr val="002060"/>
                </a:solidFill>
              </a:rPr>
              <a:t>Δουμας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 advTm="461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44824"/>
          </a:xfrm>
          <a:solidFill>
            <a:schemeClr val="tx1"/>
          </a:solidFill>
        </p:spPr>
        <p:txBody>
          <a:bodyPr/>
          <a:lstStyle/>
          <a:p>
            <a:r>
              <a:rPr lang="el-GR" dirty="0" err="1" smtClean="0">
                <a:solidFill>
                  <a:srgbClr val="FFFF00"/>
                </a:solidFill>
              </a:rPr>
              <a:t>Δημοκρατια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501317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Η </a:t>
            </a:r>
            <a:r>
              <a:rPr lang="el-GR" b="1" dirty="0" smtClean="0">
                <a:solidFill>
                  <a:srgbClr val="FF0000"/>
                </a:solidFill>
              </a:rPr>
              <a:t>Δημοκρατία της Βουλγαρίας</a:t>
            </a:r>
            <a:r>
              <a:rPr lang="el-GR" dirty="0" smtClean="0">
                <a:solidFill>
                  <a:srgbClr val="FF0000"/>
                </a:solidFill>
              </a:rPr>
              <a:t> είναι χώρα της νοτιοανατολικής </a:t>
            </a:r>
            <a:r>
              <a:rPr lang="el-GR" dirty="0" smtClean="0">
                <a:solidFill>
                  <a:srgbClr val="FF0000"/>
                </a:solidFill>
                <a:hlinkClick r:id="rId3" tooltip="Ευρώπη"/>
              </a:rPr>
              <a:t>Ευρώπης</a:t>
            </a:r>
            <a:r>
              <a:rPr lang="el-GR" dirty="0" smtClean="0">
                <a:solidFill>
                  <a:srgbClr val="FF0000"/>
                </a:solidFill>
              </a:rPr>
              <a:t>. Βρέχεται στα ανατολικά από τη </a:t>
            </a:r>
            <a:r>
              <a:rPr lang="el-GR" dirty="0" smtClean="0">
                <a:solidFill>
                  <a:srgbClr val="FF0000"/>
                </a:solidFill>
                <a:hlinkClick r:id="rId4" tooltip="Μαύρη Θάλασσα"/>
              </a:rPr>
              <a:t>Μαύρη Θάλασσα</a:t>
            </a:r>
            <a:r>
              <a:rPr lang="el-GR" dirty="0" smtClean="0">
                <a:solidFill>
                  <a:srgbClr val="FF0000"/>
                </a:solidFill>
              </a:rPr>
              <a:t>, ενώ συνορεύει με την </a:t>
            </a:r>
            <a:r>
              <a:rPr lang="el-GR" dirty="0" smtClean="0">
                <a:solidFill>
                  <a:srgbClr val="FF0000"/>
                </a:solidFill>
                <a:hlinkClick r:id="rId5" tooltip="Ελλάδα"/>
              </a:rPr>
              <a:t>Ελλάδα</a:t>
            </a:r>
            <a:r>
              <a:rPr lang="el-GR" dirty="0" smtClean="0">
                <a:solidFill>
                  <a:srgbClr val="FF0000"/>
                </a:solidFill>
              </a:rPr>
              <a:t> στα νότια, την </a:t>
            </a:r>
            <a:r>
              <a:rPr lang="el-GR" dirty="0" smtClean="0">
                <a:solidFill>
                  <a:srgbClr val="FF0000"/>
                </a:solidFill>
                <a:hlinkClick r:id="rId6" tooltip="Τουρκία"/>
              </a:rPr>
              <a:t>Τουρκία</a:t>
            </a:r>
            <a:r>
              <a:rPr lang="el-GR" dirty="0" smtClean="0">
                <a:solidFill>
                  <a:srgbClr val="FF0000"/>
                </a:solidFill>
              </a:rPr>
              <a:t> στα ανατολικά, την </a:t>
            </a:r>
            <a:r>
              <a:rPr lang="el-GR" dirty="0" smtClean="0">
                <a:solidFill>
                  <a:srgbClr val="FF0000"/>
                </a:solidFill>
                <a:hlinkClick r:id="rId7" tooltip="Πρώην Γιουγκοσλαβική Δημοκρατία της Μακεδονίας"/>
              </a:rPr>
              <a:t>πρώην Γιουγκοσλαβική Δημοκρατία της Μακεδονίας</a:t>
            </a:r>
            <a:r>
              <a:rPr lang="el-GR" dirty="0" smtClean="0">
                <a:solidFill>
                  <a:srgbClr val="FF0000"/>
                </a:solidFill>
              </a:rPr>
              <a:t> (ΠΓΔΜ) στα δυτικά, τη </a:t>
            </a:r>
            <a:r>
              <a:rPr lang="el-GR" dirty="0" smtClean="0">
                <a:solidFill>
                  <a:srgbClr val="FF0000"/>
                </a:solidFill>
                <a:hlinkClick r:id="rId8" tooltip="Σερβία"/>
              </a:rPr>
              <a:t>Σερβία</a:t>
            </a:r>
            <a:r>
              <a:rPr lang="el-GR" dirty="0" smtClean="0">
                <a:solidFill>
                  <a:srgbClr val="FF0000"/>
                </a:solidFill>
              </a:rPr>
              <a:t> και τη </a:t>
            </a:r>
            <a:r>
              <a:rPr lang="el-GR" dirty="0" smtClean="0">
                <a:solidFill>
                  <a:srgbClr val="FF0000"/>
                </a:solidFill>
                <a:hlinkClick r:id="rId9" tooltip="Ρουμανία"/>
              </a:rPr>
              <a:t>Ρουμανία</a:t>
            </a:r>
            <a:r>
              <a:rPr lang="el-GR" dirty="0" smtClean="0">
                <a:solidFill>
                  <a:srgbClr val="FF0000"/>
                </a:solidFill>
              </a:rPr>
              <a:t> στα βόρεια. Φυσικό σύνορο μεταξύ της </a:t>
            </a:r>
            <a:r>
              <a:rPr lang="el-GR" dirty="0" smtClean="0">
                <a:solidFill>
                  <a:srgbClr val="FF0000"/>
                </a:solidFill>
                <a:hlinkClick r:id="rId9" tooltip="Ρουμανία"/>
              </a:rPr>
              <a:t>Ρουμανίας</a:t>
            </a:r>
            <a:r>
              <a:rPr lang="el-GR" dirty="0" smtClean="0">
                <a:solidFill>
                  <a:srgbClr val="FF0000"/>
                </a:solidFill>
              </a:rPr>
              <a:t> και της Βουλγαρίας αποτελεί ο ποταμός </a:t>
            </a:r>
            <a:r>
              <a:rPr lang="el-GR" dirty="0" smtClean="0">
                <a:solidFill>
                  <a:srgbClr val="FF0000"/>
                </a:solidFill>
                <a:hlinkClick r:id="rId10" tooltip="Δούναβης"/>
              </a:rPr>
              <a:t>Δούναβης</a:t>
            </a:r>
            <a:r>
              <a:rPr lang="el-GR" dirty="0" smtClean="0">
                <a:solidFill>
                  <a:srgbClr val="FF0000"/>
                </a:solidFill>
              </a:rPr>
              <a:t>. Με έκταση 110.994 </a:t>
            </a:r>
            <a:r>
              <a:rPr lang="el-GR" dirty="0" smtClean="0">
                <a:solidFill>
                  <a:srgbClr val="FF0000"/>
                </a:solidFill>
                <a:hlinkClick r:id="rId11" tooltip="Τετραγωνικό χιλιόμετρο"/>
              </a:rPr>
              <a:t>τετραγωνικά χιλιόμετρα</a:t>
            </a:r>
            <a:r>
              <a:rPr lang="el-GR" dirty="0" smtClean="0">
                <a:solidFill>
                  <a:srgbClr val="FF0000"/>
                </a:solidFill>
              </a:rPr>
              <a:t>, η Βουλγαρία είναι η 16η σε έκταση χώρα της </a:t>
            </a:r>
            <a:r>
              <a:rPr lang="el-GR" dirty="0" smtClean="0">
                <a:solidFill>
                  <a:srgbClr val="FF0000"/>
                </a:solidFill>
                <a:hlinkClick r:id="rId3" tooltip="Ευρώπη"/>
              </a:rPr>
              <a:t>Ευρώπης</a:t>
            </a:r>
            <a:r>
              <a:rPr lang="el-GR" dirty="0" smtClean="0">
                <a:solidFill>
                  <a:srgbClr val="FF0000"/>
                </a:solidFill>
              </a:rPr>
              <a:t>. Η θέση της την έχει καταστήσει σταυροδρόμι διαφόρων πολιτισμών και ως τέτοιο ανέδειξε μερικά από τα αρχαιότερα μεταλλουργικά, θρησκευτικά και άλλα πολιτιστικά τεχνουργήματα στον κόσμο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 advTm="3020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7030A0"/>
          </a:solidFill>
        </p:spPr>
        <p:txBody>
          <a:bodyPr/>
          <a:lstStyle/>
          <a:p>
            <a:r>
              <a:rPr lang="el-GR" dirty="0" err="1" smtClean="0"/>
              <a:t>Γεωγραφια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Στα νότια της χώρας βρίσκεται η οροσειρά της </a:t>
            </a:r>
            <a:r>
              <a:rPr lang="el-GR" dirty="0" smtClean="0">
                <a:solidFill>
                  <a:schemeClr val="tx1"/>
                </a:solidFill>
                <a:hlinkClick r:id="rId2" tooltip="Ροδόπη"/>
              </a:rPr>
              <a:t>Ροδόπης</a:t>
            </a:r>
            <a:r>
              <a:rPr lang="el-GR" dirty="0" smtClean="0">
                <a:solidFill>
                  <a:schemeClr val="tx1"/>
                </a:solidFill>
              </a:rPr>
              <a:t>, η οποία την χωρίζει από την </a:t>
            </a:r>
            <a:r>
              <a:rPr lang="el-GR" dirty="0" smtClean="0">
                <a:solidFill>
                  <a:schemeClr val="tx1"/>
                </a:solidFill>
                <a:hlinkClick r:id="rId3" tooltip="Ελλάδα"/>
              </a:rPr>
              <a:t>Ελλάδα</a:t>
            </a:r>
            <a:r>
              <a:rPr lang="el-GR" dirty="0" smtClean="0">
                <a:solidFill>
                  <a:schemeClr val="tx1"/>
                </a:solidFill>
              </a:rPr>
              <a:t>. Βορειότερα βρίσκεται η πεδιάδα που σχηματίζει ο ποταμός </a:t>
            </a:r>
            <a:r>
              <a:rPr lang="el-GR" dirty="0" smtClean="0">
                <a:solidFill>
                  <a:schemeClr val="tx1"/>
                </a:solidFill>
                <a:hlinkClick r:id="rId4" tooltip="Έβρος (Θράκη)"/>
              </a:rPr>
              <a:t>Έβρος</a:t>
            </a:r>
            <a:r>
              <a:rPr lang="el-GR" dirty="0" smtClean="0">
                <a:solidFill>
                  <a:schemeClr val="tx1"/>
                </a:solidFill>
              </a:rPr>
              <a:t> (βουλγ. </a:t>
            </a:r>
            <a:r>
              <a:rPr lang="el-GR" dirty="0" err="1" smtClean="0">
                <a:solidFill>
                  <a:schemeClr val="tx1"/>
                </a:solidFill>
              </a:rPr>
              <a:t>Μαρίτσα</a:t>
            </a:r>
            <a:r>
              <a:rPr lang="el-GR" dirty="0" smtClean="0">
                <a:solidFill>
                  <a:schemeClr val="tx1"/>
                </a:solidFill>
              </a:rPr>
              <a:t>). Δυτικότερα είναι η κοιλάδα του ποταμού </a:t>
            </a:r>
            <a:r>
              <a:rPr lang="el-GR" dirty="0" err="1" smtClean="0">
                <a:solidFill>
                  <a:schemeClr val="tx1"/>
                </a:solidFill>
                <a:hlinkClick r:id="rId5" tooltip="Στρυμώνας"/>
              </a:rPr>
              <a:t>Στρυμώνα</a:t>
            </a:r>
            <a:r>
              <a:rPr lang="el-GR" dirty="0" smtClean="0">
                <a:solidFill>
                  <a:schemeClr val="tx1"/>
                </a:solidFill>
              </a:rPr>
              <a:t> (βουλγ. </a:t>
            </a:r>
            <a:r>
              <a:rPr lang="el-GR" dirty="0" err="1" smtClean="0">
                <a:solidFill>
                  <a:schemeClr val="tx1"/>
                </a:solidFill>
              </a:rPr>
              <a:t>Στρούμα</a:t>
            </a:r>
            <a:r>
              <a:rPr lang="el-GR" dirty="0" smtClean="0">
                <a:solidFill>
                  <a:schemeClr val="tx1"/>
                </a:solidFill>
              </a:rPr>
              <a:t>) κοντά στην οποία βρίσκεται και το όρος </a:t>
            </a:r>
            <a:r>
              <a:rPr lang="el-GR" dirty="0" smtClean="0">
                <a:solidFill>
                  <a:schemeClr val="tx1"/>
                </a:solidFill>
                <a:hlinkClick r:id="rId6" tooltip="Ρίλα"/>
              </a:rPr>
              <a:t>Ρίλα</a:t>
            </a:r>
            <a:r>
              <a:rPr lang="el-GR" dirty="0" smtClean="0">
                <a:solidFill>
                  <a:schemeClr val="tx1"/>
                </a:solidFill>
              </a:rPr>
              <a:t> με την ψηλότερη κορυφή στα </a:t>
            </a:r>
            <a:r>
              <a:rPr lang="el-GR" dirty="0" smtClean="0">
                <a:solidFill>
                  <a:schemeClr val="tx1"/>
                </a:solidFill>
                <a:hlinkClick r:id="rId7" tooltip="Βαλκάνια"/>
              </a:rPr>
              <a:t>Βαλκάνια</a:t>
            </a:r>
            <a:r>
              <a:rPr lang="el-GR" dirty="0" smtClean="0">
                <a:solidFill>
                  <a:schemeClr val="tx1"/>
                </a:solidFill>
              </a:rPr>
              <a:t>, που ονομάζεται </a:t>
            </a:r>
            <a:r>
              <a:rPr lang="el-GR" dirty="0" err="1" smtClean="0">
                <a:solidFill>
                  <a:schemeClr val="tx1"/>
                </a:solidFill>
                <a:hlinkClick r:id="rId8" tooltip="Μουσαλά"/>
              </a:rPr>
              <a:t>Μουσαλά</a:t>
            </a:r>
            <a:r>
              <a:rPr lang="el-GR" dirty="0" smtClean="0">
                <a:solidFill>
                  <a:schemeClr val="tx1"/>
                </a:solidFill>
              </a:rPr>
              <a:t> (2.925 μέτρα). Το βόρειο τμήμα της Βουλγαρίας αποτελεί μέρος της μεγάλης πεδιάδας που σχηματίζει ο </a:t>
            </a:r>
            <a:r>
              <a:rPr lang="el-GR" dirty="0" smtClean="0">
                <a:solidFill>
                  <a:schemeClr val="tx1"/>
                </a:solidFill>
                <a:hlinkClick r:id="rId9" tooltip="Δούναβης"/>
              </a:rPr>
              <a:t>Δούναβης</a:t>
            </a:r>
            <a:r>
              <a:rPr lang="el-GR" dirty="0" smtClean="0">
                <a:solidFill>
                  <a:schemeClr val="tx1"/>
                </a:solidFill>
              </a:rPr>
              <a:t>, νότιο όριο της οποίας δημιουργεί η οροσειρά του Αίμου (βουλγ. </a:t>
            </a:r>
            <a:r>
              <a:rPr lang="el-GR" dirty="0" err="1" smtClean="0">
                <a:solidFill>
                  <a:schemeClr val="tx1"/>
                </a:solidFill>
              </a:rPr>
              <a:t>Στάρα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Πλανινά</a:t>
            </a:r>
            <a:r>
              <a:rPr lang="el-GR" dirty="0" smtClean="0">
                <a:solidFill>
                  <a:schemeClr val="tx1"/>
                </a:solidFill>
              </a:rPr>
              <a:t>).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Τα </a:t>
            </a:r>
            <a:r>
              <a:rPr lang="el-GR" dirty="0" smtClean="0">
                <a:solidFill>
                  <a:schemeClr val="tx1"/>
                </a:solidFill>
                <a:hlinkClick r:id="rId10" tooltip="Αίμος"/>
              </a:rPr>
              <a:t>Βαλκάνια </a:t>
            </a:r>
            <a:r>
              <a:rPr lang="el-GR" dirty="0" err="1" smtClean="0">
                <a:solidFill>
                  <a:schemeClr val="tx1"/>
                </a:solidFill>
                <a:hlinkClick r:id="rId10" tooltip="Αίμος"/>
              </a:rPr>
              <a:t>Ορη</a:t>
            </a:r>
            <a:r>
              <a:rPr lang="el-GR" dirty="0" smtClean="0">
                <a:solidFill>
                  <a:schemeClr val="tx1"/>
                </a:solidFill>
              </a:rPr>
              <a:t> στην κεντρική Βουλγαρία</a:t>
            </a:r>
          </a:p>
          <a:p>
            <a:r>
              <a:rPr lang="el-GR" dirty="0" err="1" smtClean="0">
                <a:solidFill>
                  <a:schemeClr val="tx1"/>
                </a:solidFill>
              </a:rPr>
              <a:t>Μάσλεν</a:t>
            </a:r>
            <a:r>
              <a:rPr lang="el-GR" dirty="0" smtClean="0">
                <a:solidFill>
                  <a:schemeClr val="tx1"/>
                </a:solidFill>
              </a:rPr>
              <a:t> Νος στις ακτές της Μαύρης Θάλασσας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Πρωτεύουσα και μεγαλύτερη πόλη της χώρας είναι η </a:t>
            </a:r>
            <a:r>
              <a:rPr lang="el-GR" dirty="0" smtClean="0">
                <a:solidFill>
                  <a:schemeClr val="tx1"/>
                </a:solidFill>
                <a:hlinkClick r:id="rId11" tooltip="Σόφια"/>
              </a:rPr>
              <a:t>Σόφια</a:t>
            </a:r>
            <a:r>
              <a:rPr lang="el-GR" dirty="0" smtClean="0">
                <a:solidFill>
                  <a:schemeClr val="tx1"/>
                </a:solidFill>
              </a:rPr>
              <a:t> με περίπου 1.100.000 κατοίκους. Άλλες μεγάλες πόλεις είναι η </a:t>
            </a:r>
            <a:r>
              <a:rPr lang="el-GR" dirty="0" smtClean="0">
                <a:solidFill>
                  <a:schemeClr val="tx1"/>
                </a:solidFill>
                <a:hlinkClick r:id="rId12" tooltip="Φιλιππούπολη"/>
              </a:rPr>
              <a:t>Φιλιππούπολη</a:t>
            </a:r>
            <a:r>
              <a:rPr lang="el-GR" dirty="0" smtClean="0">
                <a:solidFill>
                  <a:schemeClr val="tx1"/>
                </a:solidFill>
              </a:rPr>
              <a:t> (βουλγ. </a:t>
            </a:r>
            <a:r>
              <a:rPr lang="el-GR" dirty="0" err="1" smtClean="0">
                <a:solidFill>
                  <a:schemeClr val="tx1"/>
                </a:solidFill>
              </a:rPr>
              <a:t>Πλόβντιβ</a:t>
            </a:r>
            <a:r>
              <a:rPr lang="el-GR" dirty="0" smtClean="0">
                <a:solidFill>
                  <a:schemeClr val="tx1"/>
                </a:solidFill>
              </a:rPr>
              <a:t>), η </a:t>
            </a:r>
            <a:r>
              <a:rPr lang="el-GR" dirty="0" smtClean="0">
                <a:solidFill>
                  <a:schemeClr val="tx1"/>
                </a:solidFill>
                <a:hlinkClick r:id="rId13" tooltip="Βάρνα (Βουλγαρία)"/>
              </a:rPr>
              <a:t>Βάρνα</a:t>
            </a:r>
            <a:r>
              <a:rPr lang="el-GR" dirty="0" smtClean="0">
                <a:solidFill>
                  <a:schemeClr val="tx1"/>
                </a:solidFill>
              </a:rPr>
              <a:t> (θερινή πρωτεύουσα - όπως αποκαλείται από τους Βούλγαρους) και ο </a:t>
            </a:r>
            <a:r>
              <a:rPr lang="el-GR" dirty="0" smtClean="0">
                <a:solidFill>
                  <a:schemeClr val="tx1"/>
                </a:solidFill>
                <a:hlinkClick r:id="rId14" tooltip="Μπουργκάς"/>
              </a:rPr>
              <a:t>Πύργος</a:t>
            </a:r>
            <a:r>
              <a:rPr lang="el-GR" dirty="0" smtClean="0">
                <a:solidFill>
                  <a:schemeClr val="tx1"/>
                </a:solidFill>
              </a:rPr>
              <a:t> (βουλγ. Μπουργκάς) στη </a:t>
            </a:r>
            <a:r>
              <a:rPr lang="el-GR" dirty="0" smtClean="0">
                <a:solidFill>
                  <a:schemeClr val="tx1"/>
                </a:solidFill>
                <a:hlinkClick r:id="rId15" tooltip="Μαύρη Θάλασσα"/>
              </a:rPr>
              <a:t>Μαύρη Θάλασσα</a:t>
            </a:r>
            <a:r>
              <a:rPr lang="el-GR" dirty="0" smtClean="0">
                <a:solidFill>
                  <a:schemeClr val="tx1"/>
                </a:solidFill>
              </a:rPr>
              <a:t>, το </a:t>
            </a:r>
            <a:r>
              <a:rPr lang="el-GR" dirty="0" smtClean="0">
                <a:solidFill>
                  <a:schemeClr val="tx1"/>
                </a:solidFill>
                <a:hlinkClick r:id="rId16" tooltip="Ρούσε"/>
              </a:rPr>
              <a:t>Ρούσε</a:t>
            </a:r>
            <a:r>
              <a:rPr lang="el-GR" dirty="0" smtClean="0">
                <a:solidFill>
                  <a:schemeClr val="tx1"/>
                </a:solidFill>
              </a:rPr>
              <a:t> (στις όχθες του Δούναβη), η </a:t>
            </a:r>
            <a:r>
              <a:rPr lang="el-GR" dirty="0" err="1" smtClean="0">
                <a:solidFill>
                  <a:schemeClr val="tx1"/>
                </a:solidFill>
                <a:hlinkClick r:id="rId17" tooltip="Στάρα Ζαγόρα"/>
              </a:rPr>
              <a:t>Στάρα</a:t>
            </a:r>
            <a:r>
              <a:rPr lang="el-GR" dirty="0" smtClean="0">
                <a:solidFill>
                  <a:schemeClr val="tx1"/>
                </a:solidFill>
                <a:hlinkClick r:id="rId17" tooltip="Στάρα Ζαγόρα"/>
              </a:rPr>
              <a:t> </a:t>
            </a:r>
            <a:r>
              <a:rPr lang="el-GR" dirty="0" err="1" smtClean="0">
                <a:solidFill>
                  <a:schemeClr val="tx1"/>
                </a:solidFill>
                <a:hlinkClick r:id="rId17" tooltip="Στάρα Ζαγόρα"/>
              </a:rPr>
              <a:t>Ζαγόρα</a:t>
            </a:r>
            <a:r>
              <a:rPr lang="el-GR" dirty="0" smtClean="0">
                <a:solidFill>
                  <a:schemeClr val="tx1"/>
                </a:solidFill>
              </a:rPr>
              <a:t>, το </a:t>
            </a:r>
            <a:r>
              <a:rPr lang="el-GR" dirty="0" smtClean="0">
                <a:solidFill>
                  <a:schemeClr val="tx1"/>
                </a:solidFill>
                <a:hlinkClick r:id="rId18" tooltip="Πλέβεν"/>
              </a:rPr>
              <a:t>Πλέβεν</a:t>
            </a:r>
            <a:r>
              <a:rPr lang="el-GR" dirty="0" smtClean="0">
                <a:solidFill>
                  <a:schemeClr val="tx1"/>
                </a:solidFill>
              </a:rPr>
              <a:t>, το </a:t>
            </a:r>
            <a:r>
              <a:rPr lang="el-GR" dirty="0" err="1" smtClean="0">
                <a:solidFill>
                  <a:schemeClr val="tx1"/>
                </a:solidFill>
                <a:hlinkClick r:id="rId19" tooltip="Λόβετς"/>
              </a:rPr>
              <a:t>Λόβετς</a:t>
            </a:r>
            <a:r>
              <a:rPr lang="el-GR" dirty="0" smtClean="0">
                <a:solidFill>
                  <a:schemeClr val="tx1"/>
                </a:solidFill>
              </a:rPr>
              <a:t>, το </a:t>
            </a:r>
            <a:r>
              <a:rPr lang="el-GR" dirty="0" err="1" smtClean="0">
                <a:solidFill>
                  <a:schemeClr val="tx1"/>
                </a:solidFill>
                <a:hlinkClick r:id="rId20" tooltip="Σούμεν"/>
              </a:rPr>
              <a:t>Σούμεν</a:t>
            </a:r>
            <a:r>
              <a:rPr lang="el-GR" dirty="0" smtClean="0">
                <a:solidFill>
                  <a:schemeClr val="tx1"/>
                </a:solidFill>
              </a:rPr>
              <a:t> και το </a:t>
            </a:r>
            <a:r>
              <a:rPr lang="el-GR" dirty="0" err="1" smtClean="0">
                <a:solidFill>
                  <a:schemeClr val="tx1"/>
                </a:solidFill>
                <a:hlinkClick r:id="rId21" tooltip="Βέλικο Τίρνοβο"/>
              </a:rPr>
              <a:t>Βέλικο</a:t>
            </a:r>
            <a:r>
              <a:rPr lang="el-GR" dirty="0" smtClean="0">
                <a:solidFill>
                  <a:schemeClr val="tx1"/>
                </a:solidFill>
                <a:hlinkClick r:id="rId21" tooltip="Βέλικο Τίρνοβο"/>
              </a:rPr>
              <a:t> </a:t>
            </a:r>
            <a:r>
              <a:rPr lang="el-GR" dirty="0" err="1" smtClean="0">
                <a:solidFill>
                  <a:schemeClr val="tx1"/>
                </a:solidFill>
                <a:hlinkClick r:id="rId21" tooltip="Βέλικο Τίρνοβο"/>
              </a:rPr>
              <a:t>Τίρνοβο</a:t>
            </a:r>
            <a:r>
              <a:rPr lang="el-GR" dirty="0" smtClean="0">
                <a:solidFill>
                  <a:schemeClr val="tx1"/>
                </a:solidFill>
              </a:rPr>
              <a:t> (η πρώτη πρωτεύουσα της Βουλγαρίας).</a:t>
            </a:r>
          </a:p>
          <a:p>
            <a:endParaRPr lang="el-GR" dirty="0"/>
          </a:p>
        </p:txBody>
      </p:sp>
    </p:spTree>
  </p:cSld>
  <p:clrMapOvr>
    <a:masterClrMapping/>
  </p:clrMapOvr>
  <p:transition advTm="366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l-GR" dirty="0" err="1" smtClean="0"/>
              <a:t>Κλιμα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sz="2400" dirty="0" smtClean="0"/>
              <a:t>Το κλίμα της Βουλγαρίας κατά το μεγαλύτερο μέρος της χώρας είναι ηπειρωτικό, που μετριάζεται προς στα νότια με το μεσογειακό. Η μέση ετήσια θερμοκρασία είναι 10 °C, με μεγάλο όμως θερμομετρικό εύρος που κυμαίνεται από τους -38 °C μέχρι τους +45 °C. Το μέσο ύψος βροχόπτωσης φθάνει τα 400 χιλιοστά ενώ στα ανατολικά τμήματα φθάνει τα 1200 χιλιοστά. Οι μεγαλύτερες βροχοπτώσεις σημειώνονται ως </a:t>
            </a:r>
            <a:r>
              <a:rPr lang="el-GR" sz="2400" dirty="0" smtClean="0">
                <a:hlinkClick r:id="rId2" tooltip="Καταιγίδα"/>
              </a:rPr>
              <a:t>καταιγίδες</a:t>
            </a:r>
            <a:r>
              <a:rPr lang="el-GR" sz="2400" dirty="0" smtClean="0"/>
              <a:t> την Άνοιξη και το Καλοκαίρι, όπου συνοδεύονται και με </a:t>
            </a:r>
            <a:r>
              <a:rPr lang="el-GR" sz="2400" dirty="0" smtClean="0">
                <a:hlinkClick r:id="rId3" tooltip="Χαλάζι"/>
              </a:rPr>
              <a:t>χαλάζι</a:t>
            </a:r>
            <a:r>
              <a:rPr lang="el-GR" sz="2400" dirty="0" smtClean="0"/>
              <a:t>. Σε ζώνη 40 </a:t>
            </a:r>
            <a:r>
              <a:rPr lang="el-GR" sz="2400" dirty="0" err="1" smtClean="0"/>
              <a:t>χλμ</a:t>
            </a:r>
            <a:r>
              <a:rPr lang="el-GR" sz="2400" dirty="0" smtClean="0"/>
              <a:t>. κατά μήκος των ακτών του Εύξεινου Πόντου ο χειμώνας είναι θερμότερος και το καλοκαίρι δροσερότερο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 advTm="2413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000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 smtClean="0"/>
              <a:t>Διακυβέρνηση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Πρόεδρος της Δημοκρατίας είναι ο </a:t>
            </a:r>
            <a:r>
              <a:rPr lang="el-GR" sz="2400" dirty="0" err="1" smtClean="0">
                <a:hlinkClick r:id="rId2" tooltip="Ρόσεν Πλέβνελιεφ"/>
              </a:rPr>
              <a:t>Ρόσεν</a:t>
            </a:r>
            <a:r>
              <a:rPr lang="el-GR" sz="2400" dirty="0" smtClean="0">
                <a:hlinkClick r:id="rId2" tooltip="Ρόσεν Πλέβνελιεφ"/>
              </a:rPr>
              <a:t> </a:t>
            </a:r>
            <a:r>
              <a:rPr lang="el-GR" sz="2400" dirty="0" err="1" smtClean="0">
                <a:hlinkClick r:id="rId2" tooltip="Ρόσεν Πλέβνελιεφ"/>
              </a:rPr>
              <a:t>Πλέβνελιεφ</a:t>
            </a:r>
            <a:r>
              <a:rPr lang="el-GR" sz="2400" dirty="0" smtClean="0"/>
              <a:t> και πρωθυπουργός ανέλαβε ο </a:t>
            </a:r>
            <a:r>
              <a:rPr lang="el-GR" sz="2400" dirty="0" err="1" smtClean="0">
                <a:hlinkClick r:id="rId3" tooltip="Πλάμεν Ορεσάρσκι"/>
              </a:rPr>
              <a:t>Πλάμεν</a:t>
            </a:r>
            <a:r>
              <a:rPr lang="el-GR" sz="2400" dirty="0" smtClean="0">
                <a:hlinkClick r:id="rId3" tooltip="Πλάμεν Ορεσάρσκι"/>
              </a:rPr>
              <a:t> </a:t>
            </a:r>
            <a:r>
              <a:rPr lang="el-GR" sz="2400" dirty="0" err="1" smtClean="0">
                <a:hlinkClick r:id="rId3" tooltip="Πλάμεν Ορεσάρσκι"/>
              </a:rPr>
              <a:t>Ορεσάρσκι</a:t>
            </a:r>
            <a:r>
              <a:rPr lang="el-GR" sz="2400" dirty="0" smtClean="0"/>
              <a:t>. Στις </a:t>
            </a:r>
            <a:r>
              <a:rPr lang="el-GR" sz="2400" dirty="0" smtClean="0">
                <a:hlinkClick r:id="rId4" tooltip="20 Φεβρουαρίου"/>
              </a:rPr>
              <a:t>20 Φεβρουαρίου</a:t>
            </a:r>
            <a:r>
              <a:rPr lang="el-GR" sz="2400" dirty="0" smtClean="0"/>
              <a:t> </a:t>
            </a:r>
            <a:r>
              <a:rPr lang="el-GR" sz="2400" dirty="0" smtClean="0">
                <a:hlinkClick r:id="rId5" tooltip="2013"/>
              </a:rPr>
              <a:t>2013</a:t>
            </a:r>
            <a:r>
              <a:rPr lang="el-GR" sz="2400" dirty="0" smtClean="0"/>
              <a:t>, ο πρώην πρωθυπουργός της Βουλγαρίας, </a:t>
            </a:r>
            <a:r>
              <a:rPr lang="el-GR" sz="2400" dirty="0" err="1" smtClean="0">
                <a:hlinkClick r:id="rId6" tooltip="Μπόικο Μπορίσοφ"/>
              </a:rPr>
              <a:t>Μπόικο</a:t>
            </a:r>
            <a:r>
              <a:rPr lang="el-GR" sz="2400" dirty="0" smtClean="0">
                <a:hlinkClick r:id="rId6" tooltip="Μπόικο Μπορίσοφ"/>
              </a:rPr>
              <a:t> </a:t>
            </a:r>
            <a:r>
              <a:rPr lang="el-GR" sz="2400" dirty="0" err="1" smtClean="0">
                <a:hlinkClick r:id="rId6" tooltip="Μπόικο Μπορίσοφ"/>
              </a:rPr>
              <a:t>Μπορίσοφ</a:t>
            </a:r>
            <a:r>
              <a:rPr lang="el-GR" sz="2400" dirty="0" smtClean="0"/>
              <a:t>, ανακοίνωσε από το βήμα της βουλγαρικής Βουλής την παραίτηση της κυβέρνησής του, η οποία επισημοποιήθηκε το μεσημέρι της ίδιας ημέρας, στο τελευταίο </a:t>
            </a:r>
            <a:r>
              <a:rPr lang="el-GR" sz="2400" dirty="0" smtClean="0">
                <a:hlinkClick r:id="rId7" tooltip="Υπουργικό συμβούλιο (δεν έχει γραφτεί ακόμα)"/>
              </a:rPr>
              <a:t>υπουργικό συμβούλιο</a:t>
            </a:r>
            <a:r>
              <a:rPr lang="el-GR" sz="2400" dirty="0" smtClean="0"/>
              <a:t> πριν τις εκλογές, οι οποίες διεξήχθησαν τον Μάιο του ίδιου έτους. Η κυβέρνηση παραιτήθηκε μετά από μαζικές διαδηλώσεις κατά της λιτότητας και της υψηλής τιμής του ηλεκτρικού ρεύματος</a:t>
            </a:r>
            <a:r>
              <a:rPr lang="el-GR" sz="2400" baseline="30000" dirty="0" smtClean="0">
                <a:hlinkClick r:id="rId8"/>
              </a:rPr>
              <a:t>[7]</a:t>
            </a:r>
            <a:r>
              <a:rPr lang="el-GR" sz="2400" dirty="0" smtClean="0"/>
              <a:t>. Ο πρωθυπουργός προσπάθησε να ηρεμήσει το οργισμένο πλήθος, απαλλάσσοντας από τα καθήκοντά του τον υπουργό Οικονομικών και αντιπρόεδρο της κυβερνήσεως, </a:t>
            </a:r>
            <a:r>
              <a:rPr lang="el-GR" sz="2400" dirty="0" smtClean="0">
                <a:hlinkClick r:id="rId9" tooltip="Συμεών Ντιάνκοφ (δεν έχει γραφτεί ακόμα)"/>
              </a:rPr>
              <a:t>Συμεών </a:t>
            </a:r>
            <a:r>
              <a:rPr lang="el-GR" sz="2400" dirty="0" err="1" smtClean="0">
                <a:hlinkClick r:id="rId9" tooltip="Συμεών Ντιάνκοφ (δεν έχει γραφτεί ακόμα)"/>
              </a:rPr>
              <a:t>Ντιάνκοφ</a:t>
            </a:r>
            <a:r>
              <a:rPr lang="el-GR" sz="2400" dirty="0" smtClean="0"/>
              <a:t>, αλλά δεν το κατάφερε.</a:t>
            </a:r>
            <a:endParaRPr lang="el-GR" sz="2400" dirty="0"/>
          </a:p>
        </p:txBody>
      </p:sp>
    </p:spTree>
  </p:cSld>
  <p:clrMapOvr>
    <a:masterClrMapping/>
  </p:clrMapOvr>
  <p:transition advTm="2878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Αξιοθέατα</a:t>
            </a:r>
            <a:endParaRPr lang="el-GR" dirty="0"/>
          </a:p>
        </p:txBody>
      </p:sp>
    </p:spTree>
  </p:cSld>
  <p:clrMapOvr>
    <a:masterClrMapping/>
  </p:clrMapOvr>
  <p:transition advTm="335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a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4337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ao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101408"/>
          </a:xfrm>
          <a:prstGeom prst="rect">
            <a:avLst/>
          </a:prstGeom>
          <a:noFill/>
        </p:spPr>
      </p:pic>
    </p:spTree>
  </p:cSld>
  <p:clrMapOvr>
    <a:masterClrMapping/>
  </p:clrMapOvr>
  <p:transition advTm="4212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a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6808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819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453</Words>
  <Application>Microsoft Office PowerPoint</Application>
  <PresentationFormat>Προβολή στην οθόνη (4:3)</PresentationFormat>
  <Paragraphs>19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Βουλγαρια </vt:lpstr>
      <vt:lpstr>Δημοκρατια</vt:lpstr>
      <vt:lpstr>Γεωγραφια</vt:lpstr>
      <vt:lpstr>Κλιμα</vt:lpstr>
      <vt:lpstr>Διακυβέρνηση</vt:lpstr>
      <vt:lpstr>Αξιοθέατα</vt:lpstr>
      <vt:lpstr>Διαφάνεια 7</vt:lpstr>
      <vt:lpstr>Διαφάνεια 8</vt:lpstr>
      <vt:lpstr>Διαφάνεια 9</vt:lpstr>
      <vt:lpstr>Διαφάνεια 10</vt:lpstr>
      <vt:lpstr>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Βουλγαρια</dc:title>
  <dc:creator>mima</dc:creator>
  <cp:lastModifiedBy>mairi</cp:lastModifiedBy>
  <cp:revision>12</cp:revision>
  <dcterms:created xsi:type="dcterms:W3CDTF">2016-04-04T13:17:38Z</dcterms:created>
  <dcterms:modified xsi:type="dcterms:W3CDTF">2016-08-29T06:48:28Z</dcterms:modified>
</cp:coreProperties>
</file>