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9" r:id="rId11"/>
    <p:sldId id="268" r:id="rId12"/>
    <p:sldId id="27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29/8/2016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A4%CE%B5%CF%84%CF%81%CE%B1%CE%B3%CF%89%CE%BD%CE%B9%CE%BA%CF%8C_%CF%87%CE%B9%CE%BB%CE%B9%CF%8C%CE%BC%CE%B5%CF%84%CF%81%CE%BF" TargetMode="External"/><Relationship Id="rId2" Type="http://schemas.openxmlformats.org/officeDocument/2006/relationships/hyperlink" Target="https://el.wikipedia.org/wiki/%CE%99%CF%83%CE%B7%CE%BC%CE%B5%CF%81%CE%B9%CE%BD%CF%8C%CF%82_(%CF%87%CF%8E%CF%81%CE%B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92%CF%81%CE%B1%CE%B6%CE%B9%CE%BB%CE%AF%CE%B1" TargetMode="External"/><Relationship Id="rId2" Type="http://schemas.openxmlformats.org/officeDocument/2006/relationships/hyperlink" Target="https://el.wikipedia.org/wiki/%CE%9C%CE%AC%CF%81%CF%84%CF%85%CF%81%CE%B5%CF%82_%CF%84%CE%BF%CF%85_%CE%99%CE%B5%CF%87%CF%89%CE%B2%CE%A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el.wikipedia.org/wiki/%CE%A0%CE%BF%CF%81%CF%84%CE%BF%CE%B3%CE%B1%CE%BB%CE%B9%CE%BA%CE%AE_%CE%B3%CE%BB%CF%8E%CF%83%CF%83%CE%B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22_%CE%91%CF%80%CF%81%CE%B9%CE%BB%CE%AF%CE%BF%CF%85" TargetMode="External"/><Relationship Id="rId2" Type="http://schemas.openxmlformats.org/officeDocument/2006/relationships/hyperlink" Target="https://el.wikipedia.org/wiki/%CE%A0%CE%AD%CE%B4%CF%81%CE%BF_%CE%86%CE%BB%CE%B2%CE%B1%CF%81%CE%B5%CF%82_%CE%9A%CE%B1%CE%BC%CF%80%CF%81%CE%AC%CE%BB" TargetMode="External"/><Relationship Id="rId1" Type="http://schemas.openxmlformats.org/officeDocument/2006/relationships/slideLayout" Target="../slideLayouts/slideLayout1.xml"/><Relationship Id="rId4" Type="http://schemas.openxmlformats.org/officeDocument/2006/relationships/hyperlink" Target="https://el.wikipedia.org/wiki/188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CE%A0%CF%81%CF%89%CF%84%CE%B5%CF%8D%CE%BF%CF%85%CF%83%CE%B1" TargetMode="External"/><Relationship Id="rId7" Type="http://schemas.openxmlformats.org/officeDocument/2006/relationships/hyperlink" Target="https://el.wikipedia.org/wiki/%CE%91%CF%81%CF%87%CE%B9%CF%84%CE%B5%CE%BA%CF%84%CE%BF%CE%BD%CE%B9%CE%BA%CE%AE" TargetMode="External"/><Relationship Id="rId2" Type="http://schemas.openxmlformats.org/officeDocument/2006/relationships/hyperlink" Target="https://el.wikipedia.org/wiki/%CE%A0%CE%BF%CF%81%CF%84%CE%BF%CE%B3%CE%B1%CE%BB%CE%B9%CE%BA%CE%AC" TargetMode="External"/><Relationship Id="rId1" Type="http://schemas.openxmlformats.org/officeDocument/2006/relationships/slideLayout" Target="../slideLayouts/slideLayout1.xml"/><Relationship Id="rId6" Type="http://schemas.openxmlformats.org/officeDocument/2006/relationships/hyperlink" Target="https://el.wikipedia.org/w/index.php?title=%CE%9F%CE%BC%CE%BF%CF%83%CF%80%CE%BF%CE%BD%CE%B4%CE%B9%CE%B1%CE%BA%CE%AE_%CE%A0%CE%B5%CF%81%CE%B9%CE%BF%CF%87%CE%AE_(%CE%92%CF%81%CE%B1%CE%B6%CE%B9%CE%BB%CE%AF%CE%B1)&amp;action=edit&amp;redlink=1" TargetMode="External"/><Relationship Id="rId5" Type="http://schemas.openxmlformats.org/officeDocument/2006/relationships/hyperlink" Target="https://el.wikipedia.org/wiki/%CE%A0%CE%BB%CE%B7%CE%B8%CF%85%CF%83%CE%BC%CF%8C%CF%82" TargetMode="External"/><Relationship Id="rId4" Type="http://schemas.openxmlformats.org/officeDocument/2006/relationships/hyperlink" Target="https://el.wikipedia.org/wiki/%CE%92%CF%81%CE%B1%CE%B6%CE%B9%CE%BB%CE%AF%CE%B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r>
              <a:rPr lang="el-GR" sz="9600" dirty="0" smtClean="0"/>
              <a:t>ΒΡΑΖΙΛΙΑ</a:t>
            </a:r>
            <a:endParaRPr lang="el-GR"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285860"/>
          </a:xfrm>
        </p:spPr>
        <p:style>
          <a:lnRef idx="0">
            <a:schemeClr val="accent1"/>
          </a:lnRef>
          <a:fillRef idx="3">
            <a:schemeClr val="accent1"/>
          </a:fillRef>
          <a:effectRef idx="3">
            <a:schemeClr val="accent1"/>
          </a:effectRef>
          <a:fontRef idx="minor">
            <a:schemeClr val="lt1"/>
          </a:fontRef>
        </p:style>
        <p:txBody>
          <a:bodyPr/>
          <a:lstStyle/>
          <a:p>
            <a:r>
              <a:rPr lang="el-GR" dirty="0" smtClean="0"/>
              <a:t>ΑΞΙΟΘΕΑΤΑ ΤΗΣ ΒΡΑΖΙΛΙΑΣ</a:t>
            </a:r>
            <a:endParaRPr lang="el-GR" dirty="0"/>
          </a:p>
        </p:txBody>
      </p:sp>
      <p:pic>
        <p:nvPicPr>
          <p:cNvPr id="1026" name="Picture 2" descr="Αποτέλεσμα εικόνας για αξιοθεατα τησ Βραζιλιασ"/>
          <p:cNvPicPr>
            <a:picLocks noChangeAspect="1" noChangeArrowheads="1"/>
          </p:cNvPicPr>
          <p:nvPr/>
        </p:nvPicPr>
        <p:blipFill>
          <a:blip r:embed="rId2"/>
          <a:srcRect/>
          <a:stretch>
            <a:fillRect/>
          </a:stretch>
        </p:blipFill>
        <p:spPr bwMode="auto">
          <a:xfrm>
            <a:off x="2285984" y="1285860"/>
            <a:ext cx="4572000" cy="557214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357297"/>
          </a:xfrm>
        </p:spPr>
        <p:style>
          <a:lnRef idx="1">
            <a:schemeClr val="accent4"/>
          </a:lnRef>
          <a:fillRef idx="2">
            <a:schemeClr val="accent4"/>
          </a:fillRef>
          <a:effectRef idx="1">
            <a:schemeClr val="accent4"/>
          </a:effectRef>
          <a:fontRef idx="minor">
            <a:schemeClr val="dk1"/>
          </a:fontRef>
        </p:style>
        <p:txBody>
          <a:bodyPr/>
          <a:lstStyle/>
          <a:p>
            <a:r>
              <a:rPr lang="el-GR" dirty="0" smtClean="0"/>
              <a:t>ΕΝΔΥΜΑΣΙΑ ΣΤΑ ΣΧΟΛΕΙΑ</a:t>
            </a:r>
            <a:endParaRPr lang="el-GR" dirty="0"/>
          </a:p>
        </p:txBody>
      </p:sp>
      <p:sp>
        <p:nvSpPr>
          <p:cNvPr id="3" name="2 - Υπότιτλος"/>
          <p:cNvSpPr>
            <a:spLocks noGrp="1"/>
          </p:cNvSpPr>
          <p:nvPr>
            <p:ph type="subTitle" idx="1"/>
          </p:nvPr>
        </p:nvSpPr>
        <p:spPr>
          <a:xfrm>
            <a:off x="0" y="1357298"/>
            <a:ext cx="9144000" cy="5500702"/>
          </a:xfr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l-GR" dirty="0" smtClean="0">
                <a:solidFill>
                  <a:srgbClr val="002060"/>
                </a:solidFill>
              </a:rPr>
              <a:t>Τα ιδιωτικά σχολεία υποχρεώνουν τους μαθητές τους να φορούν στολές, με μερικές εξαιρέσεις στο λύκειο. Τα δημόσια σχολεία συνήθως δεν αναγκάζουν τους μαθητές να φορούν στολές, λόγω του χαμηλού εισοδήματος του πληθυσμού τους, ωστόσο μπορεί να έχουν μία. </a:t>
            </a:r>
            <a:r>
              <a:rPr lang="el-GR" dirty="0" err="1" smtClean="0">
                <a:solidFill>
                  <a:srgbClr val="002060"/>
                </a:solidFill>
              </a:rPr>
              <a:t>Γενικά,οι</a:t>
            </a:r>
            <a:r>
              <a:rPr lang="el-GR" dirty="0" smtClean="0">
                <a:solidFill>
                  <a:srgbClr val="002060"/>
                </a:solidFill>
              </a:rPr>
              <a:t> στολές αποτελούνται από ένα μπλε παντελόνι και ένα άσπρο μπλουζάκι με το σύμβολο του σχολείου τυπωμένο ή κεντημένο πάνω του. Μερικά σχολεία επιβάλλουν ειδικά χρώματα στα παπούτσια, όπως το μαύρο ή το άσπρο. και σε μερικά λύκεια δίνουν την δυνατότητα στους μαθητές τους να φορούν τζιν. Τα σχολεία προσπαθούν να οριοθετήσουν τη χρήση άλλων τύπων ενδυμάτων ως μία προσπάθεια να μειώσουν τον καταναλωτισμό μεταξύ των μαθητών.</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dk1"/>
          </a:lnRef>
          <a:fillRef idx="3">
            <a:schemeClr val="dk1"/>
          </a:fillRef>
          <a:effectRef idx="2">
            <a:schemeClr val="dk1"/>
          </a:effectRef>
          <a:fontRef idx="minor">
            <a:schemeClr val="lt1"/>
          </a:fontRef>
        </p:style>
        <p:txBody>
          <a:bodyPr>
            <a:normAutofit/>
          </a:bodyPr>
          <a:lstStyle/>
          <a:p>
            <a:r>
              <a:rPr lang="el-GR" sz="9600" dirty="0" smtClean="0"/>
              <a:t>ΣΠΥΡΟΣ ΑΡΖΟΓΛΟΥ</a:t>
            </a:r>
            <a:endParaRPr lang="el-GR"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643050"/>
          </a:xfrm>
        </p:spPr>
        <p:style>
          <a:lnRef idx="1">
            <a:schemeClr val="accent2"/>
          </a:lnRef>
          <a:fillRef idx="2">
            <a:schemeClr val="accent2"/>
          </a:fillRef>
          <a:effectRef idx="1">
            <a:schemeClr val="accent2"/>
          </a:effectRef>
          <a:fontRef idx="minor">
            <a:schemeClr val="dk1"/>
          </a:fontRef>
        </p:style>
        <p:txBody>
          <a:bodyPr/>
          <a:lstStyle/>
          <a:p>
            <a:r>
              <a:rPr lang="el-GR" dirty="0" smtClean="0"/>
              <a:t>ΚΛΙΜΑ</a:t>
            </a:r>
            <a:endParaRPr lang="el-GR" dirty="0"/>
          </a:p>
        </p:txBody>
      </p:sp>
      <p:sp>
        <p:nvSpPr>
          <p:cNvPr id="3" name="2 - Υπότιτλος"/>
          <p:cNvSpPr>
            <a:spLocks noGrp="1"/>
          </p:cNvSpPr>
          <p:nvPr>
            <p:ph type="subTitle" idx="1"/>
          </p:nvPr>
        </p:nvSpPr>
        <p:spPr>
          <a:xfrm>
            <a:off x="0" y="1643050"/>
            <a:ext cx="9144000" cy="5214950"/>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el-GR" sz="3400" dirty="0" smtClean="0">
                <a:solidFill>
                  <a:srgbClr val="002060"/>
                </a:solidFill>
              </a:rPr>
              <a:t>Το κλίμα της Βραζιλίας, αντίθετα με ότι πιστεύεται, δεν παρουσιάζει ούτε ακραίες βροχοπτώσεις ούτε υψηλές θερμοκρασίες. Η μέση ετήσια θερμοκρασία, ειδικά στο λεκανοπέδιο του Αμαζονίου, είναι 25 - 26 °C. Θερμοκρασία μεγαλύτερη των 38° και κατώτερη των 0 °C δεν παρατηρείται</a:t>
            </a:r>
          </a:p>
          <a:p>
            <a:r>
              <a:rPr lang="el-GR" sz="3400" dirty="0" smtClean="0">
                <a:solidFill>
                  <a:srgbClr val="002060"/>
                </a:solidFill>
              </a:rPr>
              <a:t>Η βροχόπτωση στη Βραζιλία κυμαίνεται μεταξύ 1000 και 1500 χιλιοστομέτρων. Η εποχή των βροχών στη περιοχή του Αμαζονίου αρχίζει τον Ιανουάριο και λήγει τον Ιούνιο κατ' έτος.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00174"/>
          </a:xfrm>
        </p:spPr>
        <p:style>
          <a:lnRef idx="1">
            <a:schemeClr val="accent5"/>
          </a:lnRef>
          <a:fillRef idx="2">
            <a:schemeClr val="accent5"/>
          </a:fillRef>
          <a:effectRef idx="1">
            <a:schemeClr val="accent5"/>
          </a:effectRef>
          <a:fontRef idx="minor">
            <a:schemeClr val="dk1"/>
          </a:fontRef>
        </p:style>
        <p:txBody>
          <a:bodyPr/>
          <a:lstStyle/>
          <a:p>
            <a:r>
              <a:rPr lang="el-GR" dirty="0" smtClean="0"/>
              <a:t>ΓΕΩΓΡΑΦΙΑ</a:t>
            </a:r>
            <a:endParaRPr lang="el-GR" dirty="0"/>
          </a:p>
        </p:txBody>
      </p:sp>
      <p:sp>
        <p:nvSpPr>
          <p:cNvPr id="3" name="2 - Υπότιτλος"/>
          <p:cNvSpPr>
            <a:spLocks noGrp="1"/>
          </p:cNvSpPr>
          <p:nvPr>
            <p:ph type="subTitle" idx="1"/>
          </p:nvPr>
        </p:nvSpPr>
        <p:spPr>
          <a:xfrm>
            <a:off x="0" y="1500174"/>
            <a:ext cx="9144000" cy="535782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l-GR" dirty="0" smtClean="0">
                <a:solidFill>
                  <a:srgbClr val="002060"/>
                </a:solidFill>
              </a:rPr>
              <a:t>Η Βραζιλία καταλαμβάνει μία τεράστια έκταση στην ανατολική ακτή και την ενδοχώρα της Νότιας Αμερικής, συνορεύοντας με όλες τις χώρες της ηπείρου, εκτός από τη Χιλή και τον </a:t>
            </a:r>
            <a:r>
              <a:rPr lang="el-GR" u="sng" dirty="0" smtClean="0">
                <a:solidFill>
                  <a:srgbClr val="002060"/>
                </a:solidFill>
                <a:hlinkClick r:id="rId2" tooltip="Ισημερινός (χώρα)"/>
              </a:rPr>
              <a:t>Ισημερινό</a:t>
            </a:r>
            <a:r>
              <a:rPr lang="el-GR" dirty="0" smtClean="0">
                <a:solidFill>
                  <a:srgbClr val="002060"/>
                </a:solidFill>
              </a:rPr>
              <a:t>: Νότια με την Ουρουγουάη, νοτιοδυτικά με την Αργεντινή και την Παραγουάη, δυτικά με το Περού και τη Βολιβία, βορειοδυτικά με την Κολομβία, και βόρεια με τη Βενεζουέλα, το Σουρινάμ, τη Γουιάνα και τη Γαλλική Γουιάνα. Το μέγεθος, το ανάγλυφο, το κλίμα και οι φυσικοί πόροι κάνουν τη Βραζιλία γεωγραφικά πολυδιάστατη. Είναι η πέμπτη χώρα σε έκταση παγκόσμια, μετά τη Ρωσία, τον Καναδά, την Κίνα και τις ΗΠΑ, και η τρίτη στην Αμερική, με συνολική έκταση 8.511.965 </a:t>
            </a:r>
            <a:r>
              <a:rPr lang="el-GR" dirty="0" err="1" smtClean="0">
                <a:solidFill>
                  <a:srgbClr val="002060"/>
                </a:solidFill>
                <a:hlinkClick r:id="rId3" tooltip="Τετραγωνικό χιλιόμετρο"/>
              </a:rPr>
              <a:t>τετρ.χλμ</a:t>
            </a:r>
            <a:r>
              <a:rPr lang="el-GR" dirty="0" smtClean="0">
                <a:solidFill>
                  <a:srgbClr val="002060"/>
                </a:solidFill>
                <a:hlinkClick r:id="rId3" tooltip="Τετραγωνικό χιλιόμετρο"/>
              </a:rPr>
              <a:t>.</a:t>
            </a:r>
            <a:endParaRPr lang="el-GR" dirty="0" smtClean="0">
              <a:solidFill>
                <a:srgbClr val="002060"/>
              </a:solidFill>
            </a:endParaRP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71612"/>
          </a:xfrm>
        </p:spPr>
        <p:style>
          <a:lnRef idx="1">
            <a:schemeClr val="accent3"/>
          </a:lnRef>
          <a:fillRef idx="2">
            <a:schemeClr val="accent3"/>
          </a:fillRef>
          <a:effectRef idx="1">
            <a:schemeClr val="accent3"/>
          </a:effectRef>
          <a:fontRef idx="minor">
            <a:schemeClr val="dk1"/>
          </a:fontRef>
        </p:style>
        <p:txBody>
          <a:bodyPr/>
          <a:lstStyle/>
          <a:p>
            <a:r>
              <a:rPr lang="el-GR" dirty="0" smtClean="0"/>
              <a:t>ΘΡΗΣΚΕΙΑ</a:t>
            </a:r>
            <a:endParaRPr lang="el-GR" dirty="0"/>
          </a:p>
        </p:txBody>
      </p:sp>
      <p:sp>
        <p:nvSpPr>
          <p:cNvPr id="3" name="2 - Υπότιτλος"/>
          <p:cNvSpPr>
            <a:spLocks noGrp="1"/>
          </p:cNvSpPr>
          <p:nvPr>
            <p:ph type="subTitle" idx="1"/>
          </p:nvPr>
        </p:nvSpPr>
        <p:spPr>
          <a:xfrm>
            <a:off x="0" y="1571612"/>
            <a:ext cx="9144000" cy="528638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el-GR" dirty="0" smtClean="0"/>
          </a:p>
          <a:p>
            <a:pPr lvl="0"/>
            <a:r>
              <a:rPr lang="el-GR" dirty="0" smtClean="0">
                <a:solidFill>
                  <a:srgbClr val="002060"/>
                </a:solidFill>
              </a:rPr>
              <a:t>73,6% του πληθυσμού είναι καθολικοί, κάνοντας τη Βραζιλία τη χώρα με το μεγαλύτερο καθολικό πληθυσμό στον κόσμο.</a:t>
            </a:r>
          </a:p>
          <a:p>
            <a:pPr lvl="0"/>
            <a:r>
              <a:rPr lang="el-GR" dirty="0" smtClean="0">
                <a:solidFill>
                  <a:srgbClr val="002060"/>
                </a:solidFill>
              </a:rPr>
              <a:t>15,4% είναι Προτεστάντες</a:t>
            </a:r>
          </a:p>
          <a:p>
            <a:pPr lvl="0"/>
            <a:r>
              <a:rPr lang="el-GR" dirty="0" smtClean="0">
                <a:solidFill>
                  <a:srgbClr val="002060"/>
                </a:solidFill>
              </a:rPr>
              <a:t>7,4% του πληθυσμού θεωρούνται αγνωστικιστές ή άθεοι.</a:t>
            </a:r>
          </a:p>
          <a:p>
            <a:pPr lvl="0"/>
            <a:r>
              <a:rPr lang="el-GR" dirty="0" smtClean="0">
                <a:solidFill>
                  <a:srgbClr val="002060"/>
                </a:solidFill>
              </a:rPr>
              <a:t>Ο πνευματισμός αποτελεί 1,3% του πληθυσμού (περίπου 2,3 εκατομμύρια)</a:t>
            </a:r>
          </a:p>
          <a:p>
            <a:pPr lvl="0"/>
            <a:r>
              <a:rPr lang="el-GR" dirty="0" smtClean="0">
                <a:solidFill>
                  <a:srgbClr val="002060"/>
                </a:solidFill>
              </a:rPr>
              <a:t>0,4% είναι </a:t>
            </a:r>
            <a:r>
              <a:rPr lang="el-GR" dirty="0" smtClean="0">
                <a:solidFill>
                  <a:srgbClr val="002060"/>
                </a:solidFill>
                <a:hlinkClick r:id="rId2" tooltip="Μάρτυρες του Ιεχωβά"/>
              </a:rPr>
              <a:t>Μάρτυρες του Ιεχωβά</a:t>
            </a:r>
            <a:r>
              <a:rPr lang="el-GR" dirty="0" smtClean="0">
                <a:solidFill>
                  <a:srgbClr val="002060"/>
                </a:solidFill>
              </a:rPr>
              <a:t> (767.438 μέλη)</a:t>
            </a:r>
            <a:r>
              <a:rPr lang="el-GR" baseline="30000" dirty="0" smtClean="0">
                <a:solidFill>
                  <a:srgbClr val="002060"/>
                </a:solidFill>
                <a:hlinkClick r:id="rId3"/>
              </a:rPr>
              <a:t>[10]</a:t>
            </a:r>
            <a:r>
              <a:rPr lang="el-GR" dirty="0" smtClean="0">
                <a:solidFill>
                  <a:srgbClr val="002060"/>
                </a:solidFill>
              </a:rPr>
              <a:t>.</a:t>
            </a:r>
          </a:p>
          <a:p>
            <a:pPr lvl="0"/>
            <a:r>
              <a:rPr lang="el-GR" dirty="0" smtClean="0">
                <a:solidFill>
                  <a:srgbClr val="002060"/>
                </a:solidFill>
              </a:rPr>
              <a:t>0,3% είναι οπαδοί των αφρικανικών παραδοσιακών θρησκειών όπως </a:t>
            </a:r>
            <a:r>
              <a:rPr lang="el-GR" dirty="0" err="1" smtClean="0">
                <a:solidFill>
                  <a:srgbClr val="002060"/>
                </a:solidFill>
              </a:rPr>
              <a:t>Candomblé</a:t>
            </a:r>
            <a:r>
              <a:rPr lang="el-GR" dirty="0" smtClean="0">
                <a:solidFill>
                  <a:srgbClr val="002060"/>
                </a:solidFill>
              </a:rPr>
              <a:t>, </a:t>
            </a:r>
            <a:r>
              <a:rPr lang="el-GR" dirty="0" err="1" smtClean="0">
                <a:solidFill>
                  <a:srgbClr val="002060"/>
                </a:solidFill>
              </a:rPr>
              <a:t>Macumba</a:t>
            </a:r>
            <a:r>
              <a:rPr lang="el-GR" dirty="0" smtClean="0">
                <a:solidFill>
                  <a:srgbClr val="002060"/>
                </a:solidFill>
              </a:rPr>
              <a:t>, και </a:t>
            </a:r>
            <a:r>
              <a:rPr lang="el-GR" dirty="0" err="1" smtClean="0">
                <a:solidFill>
                  <a:srgbClr val="002060"/>
                </a:solidFill>
              </a:rPr>
              <a:t>Umbanda</a:t>
            </a:r>
            <a:r>
              <a:rPr lang="el-GR" dirty="0" smtClean="0">
                <a:solidFill>
                  <a:srgbClr val="002060"/>
                </a:solidFill>
              </a:rPr>
              <a:t>.</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00174"/>
          </a:xfrm>
        </p:spPr>
        <p:style>
          <a:lnRef idx="1">
            <a:schemeClr val="accent4"/>
          </a:lnRef>
          <a:fillRef idx="2">
            <a:schemeClr val="accent4"/>
          </a:fillRef>
          <a:effectRef idx="1">
            <a:schemeClr val="accent4"/>
          </a:effectRef>
          <a:fontRef idx="minor">
            <a:schemeClr val="dk1"/>
          </a:fontRef>
        </p:style>
        <p:txBody>
          <a:bodyPr/>
          <a:lstStyle/>
          <a:p>
            <a:r>
              <a:rPr lang="el-GR" dirty="0" smtClean="0"/>
              <a:t>ΓΛΩΣΣΑ</a:t>
            </a:r>
            <a:endParaRPr lang="el-GR" dirty="0"/>
          </a:p>
        </p:txBody>
      </p:sp>
      <p:sp>
        <p:nvSpPr>
          <p:cNvPr id="3" name="2 - Υπότιτλος"/>
          <p:cNvSpPr>
            <a:spLocks noGrp="1"/>
          </p:cNvSpPr>
          <p:nvPr>
            <p:ph type="subTitle" idx="1"/>
          </p:nvPr>
        </p:nvSpPr>
        <p:spPr>
          <a:xfrm>
            <a:off x="0" y="1500174"/>
            <a:ext cx="9144000" cy="5357826"/>
          </a:xfrm>
        </p:spPr>
        <p:style>
          <a:lnRef idx="1">
            <a:schemeClr val="accent4"/>
          </a:lnRef>
          <a:fillRef idx="2">
            <a:schemeClr val="accent4"/>
          </a:fillRef>
          <a:effectRef idx="1">
            <a:schemeClr val="accent4"/>
          </a:effectRef>
          <a:fontRef idx="minor">
            <a:schemeClr val="dk1"/>
          </a:fontRef>
        </p:style>
        <p:txBody>
          <a:bodyPr/>
          <a:lstStyle/>
          <a:p>
            <a:r>
              <a:rPr lang="el-GR" dirty="0" smtClean="0"/>
              <a:t>                                                                                                                                              </a:t>
            </a:r>
            <a:r>
              <a:rPr lang="el-GR" dirty="0" smtClean="0">
                <a:solidFill>
                  <a:srgbClr val="002060"/>
                </a:solidFill>
              </a:rPr>
              <a:t>Η επίσημη γλώσσα της Βραζιλίας είναι  τα </a:t>
            </a:r>
            <a:r>
              <a:rPr lang="el-GR" u="sng" dirty="0" smtClean="0">
                <a:solidFill>
                  <a:srgbClr val="002060"/>
                </a:solidFill>
                <a:hlinkClick r:id="rId2" tooltip="Πορτογαλική γλώσσα"/>
              </a:rPr>
              <a:t>πορτογαλικά</a:t>
            </a:r>
            <a:r>
              <a:rPr lang="el-GR" dirty="0" smtClean="0">
                <a:solidFill>
                  <a:srgbClr val="002060"/>
                </a:solidFill>
              </a:rPr>
              <a:t>.</a:t>
            </a:r>
            <a:endParaRPr lang="el-GR"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00173"/>
          </a:xfrm>
        </p:spPr>
        <p:style>
          <a:lnRef idx="1">
            <a:schemeClr val="accent1"/>
          </a:lnRef>
          <a:fillRef idx="2">
            <a:schemeClr val="accent1"/>
          </a:fillRef>
          <a:effectRef idx="1">
            <a:schemeClr val="accent1"/>
          </a:effectRef>
          <a:fontRef idx="minor">
            <a:schemeClr val="dk1"/>
          </a:fontRef>
        </p:style>
        <p:txBody>
          <a:bodyPr/>
          <a:lstStyle/>
          <a:p>
            <a:r>
              <a:rPr lang="el-GR" dirty="0" smtClean="0"/>
              <a:t>ΙΣΤΟΡΙΑ</a:t>
            </a:r>
            <a:endParaRPr lang="el-GR" dirty="0"/>
          </a:p>
        </p:txBody>
      </p:sp>
      <p:sp>
        <p:nvSpPr>
          <p:cNvPr id="3" name="2 - Υπότιτλος"/>
          <p:cNvSpPr>
            <a:spLocks noGrp="1"/>
          </p:cNvSpPr>
          <p:nvPr>
            <p:ph type="subTitle" idx="1"/>
          </p:nvPr>
        </p:nvSpPr>
        <p:spPr>
          <a:xfrm>
            <a:off x="0" y="1500174"/>
            <a:ext cx="9144000" cy="535782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l-GR" dirty="0" smtClean="0">
                <a:solidFill>
                  <a:srgbClr val="002060"/>
                </a:solidFill>
              </a:rPr>
              <a:t>Η Βραζιλία κατοικούνταν για τουλάχιστον 10.000 έτη από τους </a:t>
            </a:r>
            <a:r>
              <a:rPr lang="el-GR" dirty="0" err="1" smtClean="0">
                <a:solidFill>
                  <a:srgbClr val="002060"/>
                </a:solidFill>
              </a:rPr>
              <a:t>ημινομαδικούς</a:t>
            </a:r>
            <a:r>
              <a:rPr lang="el-GR" dirty="0" smtClean="0">
                <a:solidFill>
                  <a:srgbClr val="002060"/>
                </a:solidFill>
              </a:rPr>
              <a:t> ιθαγενείς πληθυσμούς προ των πρώτων Πορτογάλων κατακτητών, που μπήκαν στη χώρα υπό την ηγεσία του </a:t>
            </a:r>
            <a:r>
              <a:rPr lang="el-GR" dirty="0" smtClean="0">
                <a:solidFill>
                  <a:srgbClr val="002060"/>
                </a:solidFill>
                <a:hlinkClick r:id="rId2" tooltip="Πέδρο Άλβαρες Καμπράλ"/>
              </a:rPr>
              <a:t>Πέδρο </a:t>
            </a:r>
            <a:r>
              <a:rPr lang="el-GR" dirty="0" err="1" smtClean="0">
                <a:solidFill>
                  <a:srgbClr val="002060"/>
                </a:solidFill>
                <a:hlinkClick r:id="rId2" tooltip="Πέδρο Άλβαρες Καμπράλ"/>
              </a:rPr>
              <a:t>Άλβαρες</a:t>
            </a:r>
            <a:r>
              <a:rPr lang="el-GR" dirty="0" smtClean="0">
                <a:solidFill>
                  <a:srgbClr val="002060"/>
                </a:solidFill>
                <a:hlinkClick r:id="rId2" tooltip="Πέδρο Άλβαρες Καμπράλ"/>
              </a:rPr>
              <a:t> Καμπράλ</a:t>
            </a:r>
            <a:r>
              <a:rPr lang="el-GR" dirty="0" smtClean="0">
                <a:solidFill>
                  <a:srgbClr val="002060"/>
                </a:solidFill>
              </a:rPr>
              <a:t> στις </a:t>
            </a:r>
            <a:r>
              <a:rPr lang="el-GR" dirty="0" smtClean="0">
                <a:solidFill>
                  <a:srgbClr val="002060"/>
                </a:solidFill>
                <a:hlinkClick r:id="rId3" tooltip="22 Απριλίου"/>
              </a:rPr>
              <a:t>22 Απριλίου</a:t>
            </a:r>
            <a:r>
              <a:rPr lang="el-GR" dirty="0" smtClean="0">
                <a:solidFill>
                  <a:srgbClr val="002060"/>
                </a:solidFill>
              </a:rPr>
              <a:t> 1500. Η πηγή εργατικού δυναμικού της αποικίας ήταν αρχικά οι υποδουλωμένοι ινδιάνοι, και μετά το 1550, κυρίως Αφρικανοί δούλοι. Η δουλεία καταργήθηκε οριστικά το </a:t>
            </a:r>
            <a:r>
              <a:rPr lang="el-GR" dirty="0" smtClean="0">
                <a:solidFill>
                  <a:srgbClr val="002060"/>
                </a:solidFill>
                <a:hlinkClick r:id="rId4" tooltip="1888"/>
              </a:rPr>
              <a:t>1888</a:t>
            </a:r>
            <a:r>
              <a:rPr lang="el-GR" dirty="0" smtClean="0">
                <a:solidFill>
                  <a:srgbClr val="002060"/>
                </a:solidFill>
              </a:rPr>
              <a:t>, μέσω του "χρυσού νόμου", δημιουργημένου από την πριγκίπισσα Ιζαμπέλ, και η εντατική ευρωπαϊκή μετανάστευση δημιούργησε τη βάση για την εκβιομηχάνιση.</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00174"/>
          </a:xfrm>
        </p:spPr>
        <p:style>
          <a:lnRef idx="0">
            <a:schemeClr val="accent3"/>
          </a:lnRef>
          <a:fillRef idx="3">
            <a:schemeClr val="accent3"/>
          </a:fillRef>
          <a:effectRef idx="3">
            <a:schemeClr val="accent3"/>
          </a:effectRef>
          <a:fontRef idx="minor">
            <a:schemeClr val="lt1"/>
          </a:fontRef>
        </p:style>
        <p:txBody>
          <a:bodyPr/>
          <a:lstStyle/>
          <a:p>
            <a:r>
              <a:rPr lang="el-GR" dirty="0" smtClean="0">
                <a:solidFill>
                  <a:schemeClr val="bg1"/>
                </a:solidFill>
              </a:rPr>
              <a:t>ΠΡΩΤΕΥΟΥΣΑ</a:t>
            </a:r>
            <a:endParaRPr lang="el-GR" dirty="0">
              <a:solidFill>
                <a:schemeClr val="bg1"/>
              </a:solidFill>
            </a:endParaRPr>
          </a:p>
        </p:txBody>
      </p:sp>
      <p:sp>
        <p:nvSpPr>
          <p:cNvPr id="3" name="2 - Υπότιτλος"/>
          <p:cNvSpPr>
            <a:spLocks noGrp="1"/>
          </p:cNvSpPr>
          <p:nvPr>
            <p:ph type="subTitle" idx="1"/>
          </p:nvPr>
        </p:nvSpPr>
        <p:spPr>
          <a:xfrm>
            <a:off x="0" y="1500174"/>
            <a:ext cx="9144000" cy="5357826"/>
          </a:xfrm>
        </p:spPr>
        <p:style>
          <a:lnRef idx="0">
            <a:schemeClr val="accent3"/>
          </a:lnRef>
          <a:fillRef idx="3">
            <a:schemeClr val="accent3"/>
          </a:fillRef>
          <a:effectRef idx="3">
            <a:schemeClr val="accent3"/>
          </a:effectRef>
          <a:fontRef idx="minor">
            <a:schemeClr val="lt1"/>
          </a:fontRef>
        </p:style>
        <p:txBody>
          <a:bodyPr/>
          <a:lstStyle/>
          <a:p>
            <a:r>
              <a:rPr lang="el-GR" sz="3600" dirty="0" smtClean="0">
                <a:solidFill>
                  <a:schemeClr val="bg1"/>
                </a:solidFill>
              </a:rPr>
              <a:t>H </a:t>
            </a:r>
            <a:r>
              <a:rPr lang="el-GR" sz="3600" b="1" dirty="0" smtClean="0">
                <a:solidFill>
                  <a:schemeClr val="bg1"/>
                </a:solidFill>
              </a:rPr>
              <a:t>Μπραζίλια</a:t>
            </a:r>
            <a:r>
              <a:rPr lang="el-GR" sz="3600" dirty="0" smtClean="0">
                <a:solidFill>
                  <a:schemeClr val="bg1"/>
                </a:solidFill>
              </a:rPr>
              <a:t> (</a:t>
            </a:r>
            <a:r>
              <a:rPr lang="el-GR" sz="3600" dirty="0" smtClean="0">
                <a:solidFill>
                  <a:schemeClr val="bg1"/>
                </a:solidFill>
                <a:hlinkClick r:id="rId2" tooltip="Πορτογαλικά"/>
              </a:rPr>
              <a:t>πορτογαλικά</a:t>
            </a:r>
            <a:r>
              <a:rPr lang="el-GR" sz="3600" dirty="0" smtClean="0">
                <a:solidFill>
                  <a:schemeClr val="bg1"/>
                </a:solidFill>
              </a:rPr>
              <a:t>: </a:t>
            </a:r>
            <a:r>
              <a:rPr lang="el-GR" sz="3600" i="1" dirty="0" err="1" smtClean="0">
                <a:solidFill>
                  <a:schemeClr val="bg1"/>
                </a:solidFill>
              </a:rPr>
              <a:t>Brasília</a:t>
            </a:r>
            <a:r>
              <a:rPr lang="el-GR" sz="3600" dirty="0" smtClean="0">
                <a:solidFill>
                  <a:schemeClr val="bg1"/>
                </a:solidFill>
              </a:rPr>
              <a:t>) είναι η </a:t>
            </a:r>
            <a:r>
              <a:rPr lang="el-GR" sz="3600" dirty="0" smtClean="0">
                <a:solidFill>
                  <a:schemeClr val="bg1"/>
                </a:solidFill>
                <a:hlinkClick r:id="rId3" tooltip="Πρωτεύουσα"/>
              </a:rPr>
              <a:t>πρωτεύουσα</a:t>
            </a:r>
            <a:r>
              <a:rPr lang="el-GR" sz="3600" dirty="0" smtClean="0">
                <a:solidFill>
                  <a:schemeClr val="bg1"/>
                </a:solidFill>
              </a:rPr>
              <a:t> της </a:t>
            </a:r>
            <a:r>
              <a:rPr lang="el-GR" sz="3600" dirty="0" smtClean="0">
                <a:solidFill>
                  <a:schemeClr val="bg1"/>
                </a:solidFill>
                <a:hlinkClick r:id="rId4" tooltip="Βραζιλία"/>
              </a:rPr>
              <a:t>Βραζιλίας</a:t>
            </a:r>
            <a:r>
              <a:rPr lang="el-GR" sz="3600" dirty="0" smtClean="0">
                <a:solidFill>
                  <a:schemeClr val="bg1"/>
                </a:solidFill>
              </a:rPr>
              <a:t>, με </a:t>
            </a:r>
            <a:r>
              <a:rPr lang="el-GR" sz="3600" dirty="0" smtClean="0">
                <a:solidFill>
                  <a:schemeClr val="bg1"/>
                </a:solidFill>
                <a:hlinkClick r:id="rId5" tooltip="Πληθυσμός"/>
              </a:rPr>
              <a:t>πληθυσμό</a:t>
            </a:r>
            <a:r>
              <a:rPr lang="el-GR" sz="3600" dirty="0" smtClean="0">
                <a:solidFill>
                  <a:schemeClr val="bg1"/>
                </a:solidFill>
              </a:rPr>
              <a:t> 2.282.049 κατοίκων. Τοποθετημένη στην </a:t>
            </a:r>
            <a:r>
              <a:rPr lang="el-GR" sz="3600" dirty="0" smtClean="0">
                <a:solidFill>
                  <a:schemeClr val="bg1"/>
                </a:solidFill>
                <a:hlinkClick r:id="rId6" tooltip="Ομοσπονδιακή Περιοχή (Βραζιλία) (δεν έχει γραφτεί ακόμα)"/>
              </a:rPr>
              <a:t>Ομοσπονδιακή Περιοχή</a:t>
            </a:r>
            <a:r>
              <a:rPr lang="el-GR" sz="3600" dirty="0" smtClean="0">
                <a:solidFill>
                  <a:schemeClr val="bg1"/>
                </a:solidFill>
              </a:rPr>
              <a:t> (</a:t>
            </a:r>
            <a:r>
              <a:rPr lang="el-GR" sz="3600" dirty="0" err="1" smtClean="0">
                <a:solidFill>
                  <a:schemeClr val="bg1"/>
                </a:solidFill>
              </a:rPr>
              <a:t>Distrito</a:t>
            </a:r>
            <a:r>
              <a:rPr lang="el-GR" sz="3600" dirty="0" smtClean="0">
                <a:solidFill>
                  <a:schemeClr val="bg1"/>
                </a:solidFill>
              </a:rPr>
              <a:t> </a:t>
            </a:r>
            <a:r>
              <a:rPr lang="el-GR" sz="3600" dirty="0" err="1" smtClean="0">
                <a:solidFill>
                  <a:schemeClr val="bg1"/>
                </a:solidFill>
              </a:rPr>
              <a:t>Federal</a:t>
            </a:r>
            <a:r>
              <a:rPr lang="el-GR" sz="3600" dirty="0" smtClean="0">
                <a:solidFill>
                  <a:schemeClr val="bg1"/>
                </a:solidFill>
              </a:rPr>
              <a:t>), η πόλη είναι διάσημη για την μοντερνιστική τολμηρή </a:t>
            </a:r>
            <a:r>
              <a:rPr lang="el-GR" sz="3600" dirty="0" smtClean="0">
                <a:solidFill>
                  <a:schemeClr val="bg1"/>
                </a:solidFill>
                <a:hlinkClick r:id="rId7" tooltip="Αρχιτεκτονική"/>
              </a:rPr>
              <a:t>αρχιτεκτονική</a:t>
            </a:r>
            <a:r>
              <a:rPr lang="el-GR" sz="3600" dirty="0" smtClean="0">
                <a:solidFill>
                  <a:schemeClr val="bg1"/>
                </a:solidFill>
              </a:rPr>
              <a:t> της και την ταχεία ανάπτυξη του πληθυσμού της.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500174"/>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solidFill>
                  <a:srgbClr val="FFFF00"/>
                </a:solidFill>
              </a:rPr>
              <a:t>ΗΘΗ ΚΑΙ ΕΘΙΜΑ</a:t>
            </a:r>
            <a:endParaRPr lang="el-GR" dirty="0">
              <a:solidFill>
                <a:srgbClr val="FFFF00"/>
              </a:solidFill>
            </a:endParaRPr>
          </a:p>
        </p:txBody>
      </p:sp>
      <p:sp>
        <p:nvSpPr>
          <p:cNvPr id="3" name="2 - Υπότιτλος"/>
          <p:cNvSpPr>
            <a:spLocks noGrp="1"/>
          </p:cNvSpPr>
          <p:nvPr>
            <p:ph type="subTitle" idx="1"/>
          </p:nvPr>
        </p:nvSpPr>
        <p:spPr>
          <a:xfrm>
            <a:off x="0" y="1500174"/>
            <a:ext cx="9144000" cy="5357826"/>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solidFill>
                  <a:srgbClr val="FFFF00"/>
                </a:solidFill>
              </a:rPr>
              <a:t>Στην Βραζιλία την παραμονή των Χριστουγέννων, το </a:t>
            </a:r>
            <a:r>
              <a:rPr lang="el-GR" dirty="0" err="1" smtClean="0">
                <a:solidFill>
                  <a:srgbClr val="FFFF00"/>
                </a:solidFill>
              </a:rPr>
              <a:t>cena</a:t>
            </a:r>
            <a:r>
              <a:rPr lang="el-GR" dirty="0" smtClean="0">
                <a:solidFill>
                  <a:srgbClr val="FFFF00"/>
                </a:solidFill>
              </a:rPr>
              <a:t> δηλαδή το δείπνο, σερβίρεται πριν η οικογένεια πάει στην μεσονύκτια λειτουργία ούτως ώστε η Αγία Οικογένεια να μπορεί να δειπνήσει όταν τα μέλη της οικογένειας απουσιάζουν. Το μενού που περιλαμβάνει το δείπνο τους είναι γαλοπούλα, ψάρι και σαμπάνια.</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714488"/>
          </a:xfrm>
        </p:spPr>
        <p:style>
          <a:lnRef idx="1">
            <a:schemeClr val="accent6"/>
          </a:lnRef>
          <a:fillRef idx="3">
            <a:schemeClr val="accent6"/>
          </a:fillRef>
          <a:effectRef idx="2">
            <a:schemeClr val="accent6"/>
          </a:effectRef>
          <a:fontRef idx="minor">
            <a:schemeClr val="lt1"/>
          </a:fontRef>
        </p:style>
        <p:txBody>
          <a:bodyPr/>
          <a:lstStyle/>
          <a:p>
            <a:r>
              <a:rPr lang="el-GR" dirty="0" smtClean="0"/>
              <a:t>ΠΑΡΑΔΟΣΙΑΚΑ ΦΑΓΗΤΑ ΤΗΣ ΒΡΑΖΙΛΙΑΣ</a:t>
            </a:r>
            <a:endParaRPr lang="el-GR" dirty="0"/>
          </a:p>
        </p:txBody>
      </p:sp>
      <p:sp>
        <p:nvSpPr>
          <p:cNvPr id="3" name="2 - Υπότιτλος"/>
          <p:cNvSpPr>
            <a:spLocks noGrp="1"/>
          </p:cNvSpPr>
          <p:nvPr>
            <p:ph type="subTitle" idx="1"/>
          </p:nvPr>
        </p:nvSpPr>
        <p:spPr>
          <a:xfrm>
            <a:off x="0" y="1714488"/>
            <a:ext cx="9144000" cy="5143512"/>
          </a:xfrm>
        </p:spPr>
        <p:style>
          <a:lnRef idx="1">
            <a:schemeClr val="accent6"/>
          </a:lnRef>
          <a:fillRef idx="3">
            <a:schemeClr val="accent6"/>
          </a:fillRef>
          <a:effectRef idx="2">
            <a:schemeClr val="accent6"/>
          </a:effectRef>
          <a:fontRef idx="minor">
            <a:schemeClr val="lt1"/>
          </a:fontRef>
        </p:style>
        <p:txBody>
          <a:bodyPr/>
          <a:lstStyle/>
          <a:p>
            <a:r>
              <a:rPr lang="el-GR" dirty="0" smtClean="0">
                <a:solidFill>
                  <a:srgbClr val="002060"/>
                </a:solidFill>
              </a:rPr>
              <a:t>Μερικά από τα παραδοσιακά φαγητά της Βραζιλίας είναι: η </a:t>
            </a:r>
            <a:r>
              <a:rPr lang="el-GR" dirty="0" err="1" smtClean="0">
                <a:solidFill>
                  <a:srgbClr val="002060"/>
                </a:solidFill>
              </a:rPr>
              <a:t>Feijoada</a:t>
            </a:r>
            <a:r>
              <a:rPr lang="el-GR" dirty="0" smtClean="0">
                <a:solidFill>
                  <a:srgbClr val="002060"/>
                </a:solidFill>
              </a:rPr>
              <a:t>, η </a:t>
            </a:r>
            <a:r>
              <a:rPr lang="el-GR" dirty="0" err="1" smtClean="0">
                <a:solidFill>
                  <a:srgbClr val="002060"/>
                </a:solidFill>
              </a:rPr>
              <a:t>Coxinhas</a:t>
            </a:r>
            <a:r>
              <a:rPr lang="el-GR" dirty="0" smtClean="0">
                <a:solidFill>
                  <a:srgbClr val="002060"/>
                </a:solidFill>
              </a:rPr>
              <a:t>, η </a:t>
            </a:r>
            <a:r>
              <a:rPr lang="el-GR" dirty="0" err="1" smtClean="0">
                <a:solidFill>
                  <a:srgbClr val="002060"/>
                </a:solidFill>
              </a:rPr>
              <a:t>Churrasco</a:t>
            </a:r>
            <a:r>
              <a:rPr lang="el-GR" dirty="0" smtClean="0">
                <a:solidFill>
                  <a:srgbClr val="002060"/>
                </a:solidFill>
              </a:rPr>
              <a:t> και η </a:t>
            </a:r>
            <a:r>
              <a:rPr lang="el-GR" dirty="0" err="1" smtClean="0">
                <a:solidFill>
                  <a:srgbClr val="002060"/>
                </a:solidFill>
              </a:rPr>
              <a:t>Pastels</a:t>
            </a:r>
            <a:r>
              <a:rPr lang="el-GR" dirty="0" smtClean="0">
                <a:solidFill>
                  <a:srgbClr val="002060"/>
                </a:solidFill>
              </a:rPr>
              <a:t>.</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356</Words>
  <PresentationFormat>Προβολή στην οθόνη (4:3)</PresentationFormat>
  <Paragraphs>28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ΒΡΑΖΙΛΙΑ</vt:lpstr>
      <vt:lpstr>ΚΛΙΜΑ</vt:lpstr>
      <vt:lpstr>ΓΕΩΓΡΑΦΙΑ</vt:lpstr>
      <vt:lpstr>ΘΡΗΣΚΕΙΑ</vt:lpstr>
      <vt:lpstr>ΓΛΩΣΣΑ</vt:lpstr>
      <vt:lpstr>ΙΣΤΟΡΙΑ</vt:lpstr>
      <vt:lpstr>ΠΡΩΤΕΥΟΥΣΑ</vt:lpstr>
      <vt:lpstr>ΗΘΗ ΚΑΙ ΕΘΙΜΑ</vt:lpstr>
      <vt:lpstr>ΠΑΡΑΔΟΣΙΑΚΑ ΦΑΓΗΤΑ ΤΗΣ ΒΡΑΖΙΛΙΑΣ</vt:lpstr>
      <vt:lpstr>ΑΞΙΟΘΕΑΤΑ ΤΗΣ ΒΡΑΖΙΛΙΑΣ</vt:lpstr>
      <vt:lpstr>ΕΝΔΥΜΑΣΙΑ ΣΤΑ ΣΧΟΛΕΙΑ</vt:lpstr>
      <vt:lpstr>ΣΠΥΡΟΣ ΑΡΖΟΓΛΟΥ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ΒΡΑΖΙΛΙΑ</dc:title>
  <dc:creator>user</dc:creator>
  <cp:lastModifiedBy>mairi</cp:lastModifiedBy>
  <cp:revision>8</cp:revision>
  <dcterms:created xsi:type="dcterms:W3CDTF">2016-04-04T09:43:46Z</dcterms:created>
  <dcterms:modified xsi:type="dcterms:W3CDTF">2016-08-29T07:31:52Z</dcterms:modified>
</cp:coreProperties>
</file>