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56" r:id="rId2"/>
    <p:sldId id="258" r:id="rId3"/>
    <p:sldId id="257" r:id="rId4"/>
    <p:sldId id="259" r:id="rId5"/>
    <p:sldId id="262" r:id="rId6"/>
    <p:sldId id="260" r:id="rId7"/>
    <p:sldId id="261" r:id="rId8"/>
    <p:sldId id="266" r:id="rId9"/>
    <p:sldId id="263" r:id="rId10"/>
    <p:sldId id="265" r:id="rId11"/>
    <p:sldId id="264" r:id="rId12"/>
    <p:sldId id="269" r:id="rId13"/>
    <p:sldId id="272" r:id="rId14"/>
    <p:sldId id="267" r:id="rId15"/>
    <p:sldId id="268" r:id="rId16"/>
    <p:sldId id="270" r:id="rId17"/>
    <p:sldId id="271" r:id="rId18"/>
    <p:sldId id="273" r:id="rId19"/>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1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2 - Θέση ημερομηνίας"/>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BE0CEAD-B436-4069-ACCF-A437EA906563}" type="datetimeFigureOut">
              <a:rPr lang="el-GR" smtClean="0"/>
              <a:pPr/>
              <a:t>29/8/2016</a:t>
            </a:fld>
            <a:endParaRPr lang="el-GR"/>
          </a:p>
        </p:txBody>
      </p:sp>
      <p:sp>
        <p:nvSpPr>
          <p:cNvPr id="4" name="3 - Θέση εικόνας διαφάνειας"/>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4 - Θέση σημειώσεων"/>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5 - Θέση υποσέλιδου"/>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6 - Θέση αριθμού διαφάνειας"/>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72ADBDA-6FD8-4A3F-B383-7806B7E9CF85}" type="slidenum">
              <a:rPr lang="el-GR" smtClean="0"/>
              <a:pPr/>
              <a:t>‹#›</a:t>
            </a:fld>
            <a:endParaRPr lang="el-G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772ADBDA-6FD8-4A3F-B383-7806B7E9CF85}" type="slidenum">
              <a:rPr lang="el-GR" smtClean="0"/>
              <a:pPr/>
              <a:t>6</a:t>
            </a:fld>
            <a:endParaRPr lang="el-G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4E3AB154-7EAE-4173-830C-E98D67E066DA}" type="datetimeFigureOut">
              <a:rPr lang="el-GR" smtClean="0"/>
              <a:pPr/>
              <a:t>29/8/2016</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923712E1-9637-43F3-958B-B9BB35E5F965}"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4E3AB154-7EAE-4173-830C-E98D67E066DA}" type="datetimeFigureOut">
              <a:rPr lang="el-GR" smtClean="0"/>
              <a:pPr/>
              <a:t>29/8/2016</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923712E1-9637-43F3-958B-B9BB35E5F965}"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4E3AB154-7EAE-4173-830C-E98D67E066DA}" type="datetimeFigureOut">
              <a:rPr lang="el-GR" smtClean="0"/>
              <a:pPr/>
              <a:t>29/8/2016</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923712E1-9637-43F3-958B-B9BB35E5F965}"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4E3AB154-7EAE-4173-830C-E98D67E066DA}" type="datetimeFigureOut">
              <a:rPr lang="el-GR" smtClean="0"/>
              <a:pPr/>
              <a:t>29/8/2016</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923712E1-9637-43F3-958B-B9BB35E5F965}"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4E3AB154-7EAE-4173-830C-E98D67E066DA}" type="datetimeFigureOut">
              <a:rPr lang="el-GR" smtClean="0"/>
              <a:pPr/>
              <a:t>29/8/2016</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923712E1-9637-43F3-958B-B9BB35E5F965}"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4E3AB154-7EAE-4173-830C-E98D67E066DA}" type="datetimeFigureOut">
              <a:rPr lang="el-GR" smtClean="0"/>
              <a:pPr/>
              <a:t>29/8/2016</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923712E1-9637-43F3-958B-B9BB35E5F965}"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4E3AB154-7EAE-4173-830C-E98D67E066DA}" type="datetimeFigureOut">
              <a:rPr lang="el-GR" smtClean="0"/>
              <a:pPr/>
              <a:t>29/8/2016</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923712E1-9637-43F3-958B-B9BB35E5F965}"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4E3AB154-7EAE-4173-830C-E98D67E066DA}" type="datetimeFigureOut">
              <a:rPr lang="el-GR" smtClean="0"/>
              <a:pPr/>
              <a:t>29/8/2016</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923712E1-9637-43F3-958B-B9BB35E5F965}"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4E3AB154-7EAE-4173-830C-E98D67E066DA}" type="datetimeFigureOut">
              <a:rPr lang="el-GR" smtClean="0"/>
              <a:pPr/>
              <a:t>29/8/2016</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923712E1-9637-43F3-958B-B9BB35E5F965}"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4E3AB154-7EAE-4173-830C-E98D67E066DA}" type="datetimeFigureOut">
              <a:rPr lang="el-GR" smtClean="0"/>
              <a:pPr/>
              <a:t>29/8/2016</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923712E1-9637-43F3-958B-B9BB35E5F965}"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4E3AB154-7EAE-4173-830C-E98D67E066DA}" type="datetimeFigureOut">
              <a:rPr lang="el-GR" smtClean="0"/>
              <a:pPr/>
              <a:t>29/8/2016</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923712E1-9637-43F3-958B-B9BB35E5F965}"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E3AB154-7EAE-4173-830C-E98D67E066DA}" type="datetimeFigureOut">
              <a:rPr lang="el-GR" smtClean="0"/>
              <a:pPr/>
              <a:t>29/8/2016</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23712E1-9637-43F3-958B-B9BB35E5F965}"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hyperlink" Target="https://el.wikipedia.org/wiki/%CE%9D%CF%84%CE%AF%CF%83%CE%B5%CE%BB%CE%BD%CF%84%CE%BF%CF%81%CF%86" TargetMode="External"/><Relationship Id="rId3" Type="http://schemas.openxmlformats.org/officeDocument/2006/relationships/hyperlink" Target="https://el.wikipedia.org/wiki/%CE%91%CE%BC%CE%B2%CE%BF%CF%8D%CF%81%CE%B3%CE%BF" TargetMode="External"/><Relationship Id="rId7" Type="http://schemas.openxmlformats.org/officeDocument/2006/relationships/hyperlink" Target="https://el.wikipedia.org/wiki/%CE%A3%CF%84%CE%BF%CF%85%CF%84%CE%B3%CE%BA%CE%AC%CF%81%CE%B4%CE%B7" TargetMode="External"/><Relationship Id="rId2" Type="http://schemas.openxmlformats.org/officeDocument/2006/relationships/hyperlink" Target="https://el.wikipedia.org/wiki/%CE%92%CE%B5%CF%81%CE%BF%CE%BB%CE%AF%CE%BD%CE%BF" TargetMode="External"/><Relationship Id="rId1" Type="http://schemas.openxmlformats.org/officeDocument/2006/relationships/slideLayout" Target="../slideLayouts/slideLayout6.xml"/><Relationship Id="rId6" Type="http://schemas.openxmlformats.org/officeDocument/2006/relationships/hyperlink" Target="https://el.wikipedia.org/wiki/%CE%A6%CF%81%CE%B1%CE%BD%CE%BA%CF%86%CE%BF%CF%8D%CF%81%CF%84%CE%B7" TargetMode="External"/><Relationship Id="rId5" Type="http://schemas.openxmlformats.org/officeDocument/2006/relationships/hyperlink" Target="https://el.wikipedia.org/wiki/%CE%9A%CE%BF%CE%BB%CF%89%CE%BD%CE%AF%CE%B1" TargetMode="External"/><Relationship Id="rId4" Type="http://schemas.openxmlformats.org/officeDocument/2006/relationships/hyperlink" Target="https://el.wikipedia.org/wiki/%CE%9C%CF%8C%CE%BD%CE%B1%CF%87%CE%BF" TargetMode="External"/><Relationship Id="rId9" Type="http://schemas.openxmlformats.org/officeDocument/2006/relationships/hyperlink" Target="https://el.wikipedia.org/wiki/%CE%9D%CF%84%CF%8C%CF%81%CF%84%CE%BC%CE%BF%CF%85%CE%BD%CF%84"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hyperlink" Target="https://el.wikipedia.org/wiki/%CE%92%CE%B5%CF%81%CE%BF%CE%BB%CE%AF%CE%BD%CE%BF"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hyperlink" Target="https://el.wikipedia.org/wiki/%CE%A3%CE%B7%CE%BC%CE%B1%CE%AF%CE%B1_%CF%84%CE%B7%CF%82_%CE%93%CE%B5%CF%81%CE%BC%CE%B1%CE%BD%CE%AF%CE%B1%CF%82" TargetMode="External"/><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hyperlink" Target="https://el.wikipedia.org/wiki/%CE%95%CE%B8%CE%BD%CF%8C%CF%83%CE%B7%CE%BC%CE%BF_%CF%84%CE%B7%CF%82_%CE%93%CE%B5%CF%81%CE%BC%CE%B1%CE%BD%CE%AF%CE%B1%CF%82" TargetMode="Externa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8" Type="http://schemas.openxmlformats.org/officeDocument/2006/relationships/hyperlink" Target="https://el.wikipedia.org/wiki/%CE%91%CF%85%CF%83%CF%84%CF%81%CE%AF%CE%B1" TargetMode="External"/><Relationship Id="rId13" Type="http://schemas.openxmlformats.org/officeDocument/2006/relationships/hyperlink" Target="https://el.wikipedia.org/wiki/%CE%9F%CE%BB%CE%BB%CE%B1%CE%BD%CE%B4%CE%AF%CE%B1" TargetMode="External"/><Relationship Id="rId3" Type="http://schemas.openxmlformats.org/officeDocument/2006/relationships/hyperlink" Target="https://el.wikipedia.org/wiki/%CE%95%CF%85%CF%81%CF%8E%CF%80%CE%B7" TargetMode="External"/><Relationship Id="rId7" Type="http://schemas.openxmlformats.org/officeDocument/2006/relationships/hyperlink" Target="https://el.wikipedia.org/wiki/%CE%A4%CF%83%CE%B5%CF%87%CE%AF%CE%B1" TargetMode="External"/><Relationship Id="rId12" Type="http://schemas.openxmlformats.org/officeDocument/2006/relationships/hyperlink" Target="https://el.wikipedia.org/wiki/%CE%92%CE%AD%CE%BB%CE%B3%CE%B9%CE%BF" TargetMode="External"/><Relationship Id="rId2" Type="http://schemas.openxmlformats.org/officeDocument/2006/relationships/hyperlink" Target="https://el.wikipedia.org/wiki/%CE%A0%CE%BB%CE%B7%CE%B8%CF%85%CF%83%CE%BC%CF%8C%CF%82" TargetMode="External"/><Relationship Id="rId16" Type="http://schemas.openxmlformats.org/officeDocument/2006/relationships/hyperlink" Target="https://el.wikipedia.org/wiki/%CE%94%CF%85%CF%84%CE%B9%CE%BA%CE%AE_%CE%93%CE%B5%CF%81%CE%BC%CE%B1%CE%BD%CE%AF%CE%B1" TargetMode="External"/><Relationship Id="rId1" Type="http://schemas.openxmlformats.org/officeDocument/2006/relationships/slideLayout" Target="../slideLayouts/slideLayout2.xml"/><Relationship Id="rId6" Type="http://schemas.openxmlformats.org/officeDocument/2006/relationships/hyperlink" Target="https://el.wikipedia.org/wiki/%CE%A0%CE%BF%CE%BB%CF%89%CE%BD%CE%AF%CE%B1" TargetMode="External"/><Relationship Id="rId11" Type="http://schemas.openxmlformats.org/officeDocument/2006/relationships/hyperlink" Target="https://el.wikipedia.org/wiki/%CE%9B%CE%BF%CF%85%CE%BE%CE%B5%CE%BC%CE%B2%CE%BF%CF%8D%CF%81%CE%B3%CE%BF" TargetMode="External"/><Relationship Id="rId5" Type="http://schemas.openxmlformats.org/officeDocument/2006/relationships/hyperlink" Target="https://el.wikipedia.org/wiki/%CE%94%CE%B1%CE%BD%CE%AF%CE%B1" TargetMode="External"/><Relationship Id="rId15" Type="http://schemas.openxmlformats.org/officeDocument/2006/relationships/hyperlink" Target="https://el.wikipedia.org/wiki/%CE%92%CE%B1%CE%BB%CF%84%CE%B9%CE%BA%CE%AE_%CE%98%CE%AC%CE%BB%CE%B1%CF%83%CF%83%CE%B1" TargetMode="External"/><Relationship Id="rId10" Type="http://schemas.openxmlformats.org/officeDocument/2006/relationships/hyperlink" Target="https://el.wikipedia.org/wiki/%CE%93%CE%B1%CE%BB%CE%BB%CE%AF%CE%B1" TargetMode="External"/><Relationship Id="rId4" Type="http://schemas.openxmlformats.org/officeDocument/2006/relationships/hyperlink" Target="https://el.wikipedia.org/wiki/%CE%95%CF%85%CF%81%CF%89%CF%80%CE%B1%CF%8A%CE%BA%CE%AE_%CE%88%CE%BD%CF%89%CF%83%CE%B7" TargetMode="External"/><Relationship Id="rId9" Type="http://schemas.openxmlformats.org/officeDocument/2006/relationships/hyperlink" Target="https://el.wikipedia.org/wiki/%CE%95%CE%BB%CE%B2%CE%B5%CF%84%CE%AF%CE%B1" TargetMode="External"/><Relationship Id="rId14" Type="http://schemas.openxmlformats.org/officeDocument/2006/relationships/hyperlink" Target="https://el.wikipedia.org/wiki/%CE%92%CF%8C%CF%81%CE%B5%CE%B9%CE%B1_%CE%98%CE%AC%CE%BB%CE%B1%CF%83%CF%83%CE%B1"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hyperlink" Target="https://el.wikipedia.org/wiki/%CE%A0%CF%81%CE%BF%CE%B5%CE%B4%CF%81%CE%B5%CF%85%CF%8C%CE%BC%CE%B5%CE%BD%CE%B7_%CE%9A%CE%BF%CE%B9%CE%BD%CE%BF%CE%B2%CE%BF%CF%85%CE%BB%CE%B5%CF%85%CF%84%CE%B9%CE%BA%CE%AE_%CE%94%CE%B7%CE%BC%CE%BF%CE%BA%CF%81%CE%B1%CF%84%CE%AF%CE%B1" TargetMode="External"/><Relationship Id="rId2" Type="http://schemas.openxmlformats.org/officeDocument/2006/relationships/hyperlink" Target="https://el.wikipedia.org/wiki/%CE%9F%CE%BC%CE%BF%CF%83%CF%80%CE%BF%CE%BD%CE%B4%CE%B9%CE%B1%CE%BA%CF%8C_%CE%BA%CF%81%CE%AC%CF%84%CE%BF%CF%82" TargetMode="External"/><Relationship Id="rId1" Type="http://schemas.openxmlformats.org/officeDocument/2006/relationships/slideLayout" Target="../slideLayouts/slideLayout6.xml"/><Relationship Id="rId6" Type="http://schemas.openxmlformats.org/officeDocument/2006/relationships/hyperlink" Target="https://el.wikipedia.org/wiki/%CE%86%CE%BD%CE%B3%CE%BA%CE%B5%CE%BB%CE%B1_%CE%9C%CE%AD%CF%81%CE%BA%CE%B5%CE%BB" TargetMode="External"/><Relationship Id="rId5" Type="http://schemas.openxmlformats.org/officeDocument/2006/relationships/hyperlink" Target="https://el.wikipedia.org/wiki/%CE%93%CE%B9%CF%8C%CE%B1%CF%87%CE%B9%CE%BC_%CE%93%CE%BA%CE%AC%CE%BF%CF%85%CE%BA" TargetMode="External"/><Relationship Id="rId4" Type="http://schemas.openxmlformats.org/officeDocument/2006/relationships/hyperlink" Target="https://el.wikipedia.org/wiki/%CE%93%CE%B5%CF%81%CE%BC%CE%B1%CE%BD%CE%AF%CE%B1"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el.wikipedia.org/wiki/%CE%A0%CF%81%CE%BF%CF%84%CE%B5%CF%83%CF%84%CE%B1%CE%BD%CF%84%CE%B9%CF%83%CE%BC%CF%8C%CF%82" TargetMode="External"/><Relationship Id="rId7" Type="http://schemas.openxmlformats.org/officeDocument/2006/relationships/hyperlink" Target="https://el.wikipedia.org/w/index.php?title=%CE%9A%CE%BF%CF%80%CF%84%CE%B9%CE%BA%CE%AE_%CE%95%CE%BA%CE%BA%CE%BB%CE%B7%CF%83%CE%AF%CE%B1&amp;action=edit&amp;redlink=1" TargetMode="External"/><Relationship Id="rId2" Type="http://schemas.openxmlformats.org/officeDocument/2006/relationships/hyperlink" Target="https://el.wikipedia.org/wiki/%CE%A7%CF%81%CE%B9%CF%83%CF%84%CE%B9%CE%B1%CE%BD%CE%B9%CF%83%CE%BC%CF%8C%CF%82" TargetMode="External"/><Relationship Id="rId1" Type="http://schemas.openxmlformats.org/officeDocument/2006/relationships/slideLayout" Target="../slideLayouts/slideLayout6.xml"/><Relationship Id="rId6" Type="http://schemas.openxmlformats.org/officeDocument/2006/relationships/hyperlink" Target="https://el.wikipedia.org/wiki/%CE%91%CE%BD%CE%B1%CF%84%CE%BF%CE%BB%CE%B9%CE%BA%CE%AE_%CE%9F%CF%81%CE%B8%CF%8C%CE%B4%CE%BF%CE%BE%CE%B7_%CE%95%CE%BA%CE%BA%CE%BB%CE%B7%CF%83%CE%AF%CE%B1" TargetMode="External"/><Relationship Id="rId5" Type="http://schemas.openxmlformats.org/officeDocument/2006/relationships/hyperlink" Target="https://el.wikipedia.org/wiki/%CE%9A%CE%B1%CE%B8%CE%BF%CE%BB%CE%B9%CE%BA%CE%AE_%CE%95%CE%BA%CE%BA%CE%BB%CE%B7%CF%83%CE%AF%CE%B1" TargetMode="External"/><Relationship Id="rId4" Type="http://schemas.openxmlformats.org/officeDocument/2006/relationships/hyperlink" Target="https://el.wikipedia.org/wiki/%CE%95%CF%85%CE%B1%CE%B3%CE%B3%CE%B5%CE%BB%CE%B9%CE%BA%CE%AE_%CE%95%CE%BA%CE%BA%CE%BB%CE%B7%CF%83%CE%AF%CE%B1_%CF%83%CF%84%CE%B7_%CE%93%CE%B5%CF%81%CE%BC%CE%B1%CE%BD%CE%AF%CE%B1" TargetMode="Externa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0" y="0"/>
            <a:ext cx="9144000" cy="6858000"/>
          </a:xfrm>
        </p:spPr>
        <p:style>
          <a:lnRef idx="3">
            <a:schemeClr val="lt1"/>
          </a:lnRef>
          <a:fillRef idx="1">
            <a:schemeClr val="accent2"/>
          </a:fillRef>
          <a:effectRef idx="1">
            <a:schemeClr val="accent2"/>
          </a:effectRef>
          <a:fontRef idx="minor">
            <a:schemeClr val="lt1"/>
          </a:fontRef>
        </p:style>
        <p:txBody>
          <a:bodyPr>
            <a:normAutofit/>
          </a:bodyPr>
          <a:lstStyle/>
          <a:p>
            <a:r>
              <a:rPr lang="el-GR" dirty="0" smtClean="0"/>
              <a:t>ΓΕΡΜΑΝΙΑ</a:t>
            </a:r>
            <a:br>
              <a:rPr lang="el-GR" dirty="0" smtClean="0"/>
            </a:br>
            <a:r>
              <a:rPr lang="el-GR" dirty="0"/>
              <a:t/>
            </a:r>
            <a:br>
              <a:rPr lang="el-GR" dirty="0"/>
            </a:br>
            <a:r>
              <a:rPr lang="de-DE" dirty="0" smtClean="0"/>
              <a:t>DEUTSCHLAND</a:t>
            </a:r>
            <a:endParaRPr lang="el-GR" dirty="0"/>
          </a:p>
        </p:txBody>
      </p:sp>
    </p:spTree>
  </p:cSld>
  <p:clrMapOvr>
    <a:masterClrMapping/>
  </p:clrMapOvr>
  <p:transition>
    <p:wedg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style>
          <a:lnRef idx="0">
            <a:schemeClr val="accent6"/>
          </a:lnRef>
          <a:fillRef idx="3">
            <a:schemeClr val="accent6"/>
          </a:fillRef>
          <a:effectRef idx="3">
            <a:schemeClr val="accent6"/>
          </a:effectRef>
          <a:fontRef idx="minor">
            <a:schemeClr val="lt1"/>
          </a:fontRef>
        </p:style>
        <p:txBody>
          <a:bodyPr/>
          <a:lstStyle/>
          <a:p>
            <a:r>
              <a:rPr lang="el-GR" dirty="0" smtClean="0"/>
              <a:t>Πόλεις</a:t>
            </a:r>
            <a:endParaRPr lang="el-GR" dirty="0"/>
          </a:p>
        </p:txBody>
      </p:sp>
      <p:sp>
        <p:nvSpPr>
          <p:cNvPr id="3" name="2 - Ορθογώνιο"/>
          <p:cNvSpPr/>
          <p:nvPr/>
        </p:nvSpPr>
        <p:spPr>
          <a:xfrm>
            <a:off x="2286000" y="9286916"/>
            <a:ext cx="4572000" cy="2308324"/>
          </a:xfrm>
          <a:prstGeom prst="rect">
            <a:avLst/>
          </a:prstGeom>
        </p:spPr>
        <p:txBody>
          <a:bodyPr wrap="square">
            <a:spAutoFit/>
          </a:bodyPr>
          <a:lstStyle/>
          <a:p>
            <a:pPr marL="342900" indent="-342900">
              <a:buFont typeface="+mj-lt"/>
              <a:buAutoNum type="arabicPeriod"/>
            </a:pPr>
            <a:r>
              <a:rPr lang="el-GR" dirty="0"/>
              <a:t>Η οικονομία της Γερμανίας βασίζεται κυρίως στον βιομηχανικό τομέα και στον τομέα παροχής υπηρεσιών. Ενώ μεγάλες εκτάσεις της χώρας καταλαμβάνονται από αγροτικές καλλιέργειες, μόνο το 2-3% του πληθυσμού ασχολείται με τον τομέα αυτό, λόγω της μηχανοποίησης των καλλιεργειών</a:t>
            </a:r>
          </a:p>
        </p:txBody>
      </p:sp>
      <p:sp>
        <p:nvSpPr>
          <p:cNvPr id="4" name="3 - Ορθογώνιο"/>
          <p:cNvSpPr/>
          <p:nvPr/>
        </p:nvSpPr>
        <p:spPr>
          <a:xfrm>
            <a:off x="428596" y="1857364"/>
            <a:ext cx="8143932" cy="4524315"/>
          </a:xfrm>
          <a:prstGeom prst="rect">
            <a:avLst/>
          </a:prstGeom>
        </p:spPr>
        <p:style>
          <a:lnRef idx="3">
            <a:schemeClr val="lt1"/>
          </a:lnRef>
          <a:fillRef idx="1">
            <a:schemeClr val="accent6"/>
          </a:fillRef>
          <a:effectRef idx="1">
            <a:schemeClr val="accent6"/>
          </a:effectRef>
          <a:fontRef idx="minor">
            <a:schemeClr val="lt1"/>
          </a:fontRef>
        </p:style>
        <p:txBody>
          <a:bodyPr wrap="square">
            <a:spAutoFit/>
          </a:bodyPr>
          <a:lstStyle/>
          <a:p>
            <a:r>
              <a:rPr lang="el-GR" sz="3600" dirty="0">
                <a:hlinkClick r:id="rId2" tooltip="Βερολίνο"/>
              </a:rPr>
              <a:t>Βερολίνο</a:t>
            </a:r>
            <a:r>
              <a:rPr lang="el-GR" sz="3600" dirty="0"/>
              <a:t> με 3.459.218 κάτοικους</a:t>
            </a:r>
          </a:p>
          <a:p>
            <a:r>
              <a:rPr lang="el-GR" sz="3600" dirty="0">
                <a:hlinkClick r:id="rId3" tooltip="Αμβούργο"/>
              </a:rPr>
              <a:t>Αμβούργο</a:t>
            </a:r>
            <a:r>
              <a:rPr lang="el-GR" sz="3600" dirty="0"/>
              <a:t> με 1.786.278 κάτοικους</a:t>
            </a:r>
          </a:p>
          <a:p>
            <a:r>
              <a:rPr lang="el-GR" sz="3600" dirty="0">
                <a:hlinkClick r:id="rId4" tooltip="Μόναχο"/>
              </a:rPr>
              <a:t>Μόναχο</a:t>
            </a:r>
            <a:r>
              <a:rPr lang="el-GR" sz="3600" dirty="0"/>
              <a:t> με 1.330.440 κάτοικους</a:t>
            </a:r>
          </a:p>
          <a:p>
            <a:r>
              <a:rPr lang="el-GR" sz="3600" dirty="0">
                <a:hlinkClick r:id="rId5" tooltip="Κολωνία"/>
              </a:rPr>
              <a:t>Κολωνία</a:t>
            </a:r>
            <a:r>
              <a:rPr lang="el-GR" sz="3600" dirty="0"/>
              <a:t> με 998.105 κάτοικους</a:t>
            </a:r>
          </a:p>
          <a:p>
            <a:r>
              <a:rPr lang="el-GR" sz="3600" dirty="0">
                <a:hlinkClick r:id="rId6" tooltip="Φρανκφούρτη"/>
              </a:rPr>
              <a:t>Φρανκφούρτη</a:t>
            </a:r>
            <a:r>
              <a:rPr lang="el-GR" sz="3600" dirty="0"/>
              <a:t> με 671.927 κάτοικους</a:t>
            </a:r>
          </a:p>
          <a:p>
            <a:r>
              <a:rPr lang="el-GR" sz="3600" dirty="0" err="1">
                <a:hlinkClick r:id="rId7" tooltip="Στουτγκάρδη"/>
              </a:rPr>
              <a:t>Στουτγκάρδη</a:t>
            </a:r>
            <a:r>
              <a:rPr lang="el-GR" sz="3600" dirty="0"/>
              <a:t> με 601.646 κάτοικους</a:t>
            </a:r>
          </a:p>
          <a:p>
            <a:r>
              <a:rPr lang="el-GR" sz="3600" dirty="0">
                <a:hlinkClick r:id="rId8" tooltip="Ντίσελντορφ"/>
              </a:rPr>
              <a:t>Ντίσελντορφ</a:t>
            </a:r>
            <a:r>
              <a:rPr lang="el-GR" sz="3600" dirty="0"/>
              <a:t> με 586.217 κάτοικους</a:t>
            </a:r>
          </a:p>
          <a:p>
            <a:r>
              <a:rPr lang="el-GR" sz="3600" dirty="0">
                <a:hlinkClick r:id="rId9" tooltip="Ντόρτμουντ"/>
              </a:rPr>
              <a:t>Ντόρτμουντ</a:t>
            </a:r>
            <a:r>
              <a:rPr lang="el-GR" sz="3600" dirty="0"/>
              <a:t> με 581.308 κάτοικους</a:t>
            </a:r>
          </a:p>
        </p:txBody>
      </p:sp>
    </p:spTree>
  </p:cSld>
  <p:clrMapOvr>
    <a:masterClrMapping/>
  </p:clrMapOvr>
  <p:transition>
    <p:wedg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329642" cy="1439850"/>
          </a:xfrm>
          <a:solidFill>
            <a:schemeClr val="bg2">
              <a:lumMod val="90000"/>
            </a:schemeClr>
          </a:solidFill>
        </p:spPr>
        <p:style>
          <a:lnRef idx="2">
            <a:schemeClr val="accent4"/>
          </a:lnRef>
          <a:fillRef idx="1">
            <a:schemeClr val="lt1"/>
          </a:fillRef>
          <a:effectRef idx="0">
            <a:schemeClr val="accent4"/>
          </a:effectRef>
          <a:fontRef idx="minor">
            <a:schemeClr val="dk1"/>
          </a:fontRef>
        </p:style>
        <p:txBody>
          <a:bodyPr/>
          <a:lstStyle/>
          <a:p>
            <a:r>
              <a:rPr lang="el-GR" dirty="0" smtClean="0"/>
              <a:t>Οικονομία</a:t>
            </a:r>
            <a:endParaRPr lang="el-GR" dirty="0"/>
          </a:p>
        </p:txBody>
      </p:sp>
      <p:sp>
        <p:nvSpPr>
          <p:cNvPr id="3" name="2 - Ορθογώνιο"/>
          <p:cNvSpPr/>
          <p:nvPr/>
        </p:nvSpPr>
        <p:spPr>
          <a:xfrm>
            <a:off x="571472" y="1714488"/>
            <a:ext cx="8215370" cy="4524315"/>
          </a:xfrm>
          <a:prstGeom prst="rect">
            <a:avLst/>
          </a:prstGeom>
          <a:solidFill>
            <a:schemeClr val="bg2">
              <a:lumMod val="75000"/>
            </a:schemeClr>
          </a:solidFill>
        </p:spPr>
        <p:style>
          <a:lnRef idx="2">
            <a:schemeClr val="accent4"/>
          </a:lnRef>
          <a:fillRef idx="1">
            <a:schemeClr val="lt1"/>
          </a:fillRef>
          <a:effectRef idx="0">
            <a:schemeClr val="accent4"/>
          </a:effectRef>
          <a:fontRef idx="minor">
            <a:schemeClr val="dk1"/>
          </a:fontRef>
        </p:style>
        <p:txBody>
          <a:bodyPr wrap="square">
            <a:spAutoFit/>
          </a:bodyPr>
          <a:lstStyle/>
          <a:p>
            <a:r>
              <a:rPr lang="el-GR" sz="3600" dirty="0"/>
              <a:t>Η οικονομία της Γερμανίας βασίζεται κυρίως στον βιομηχανικό τομέα και στον τομέα παροχής υπηρεσιών. Ενώ μεγάλες εκτάσεις της χώρας καταλαμβάνονται από αγροτικές καλλιέργειες, μόνο το 2-3% του πληθυσμού ασχολείται με τον τομέα αυτό, λόγω της μηχανοποίησης των </a:t>
            </a:r>
            <a:r>
              <a:rPr lang="el-GR" sz="3600" dirty="0" smtClean="0"/>
              <a:t>καλλιεργειών.</a:t>
            </a:r>
            <a:endParaRPr lang="el-GR" sz="3600" dirty="0"/>
          </a:p>
        </p:txBody>
      </p:sp>
    </p:spTree>
  </p:cSld>
  <p:clrMapOvr>
    <a:masterClrMapping/>
  </p:clrMapOvr>
  <p:transition>
    <p:wipe dir="u"/>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style>
          <a:lnRef idx="3">
            <a:schemeClr val="lt1"/>
          </a:lnRef>
          <a:fillRef idx="1">
            <a:schemeClr val="accent2"/>
          </a:fillRef>
          <a:effectRef idx="1">
            <a:schemeClr val="accent2"/>
          </a:effectRef>
          <a:fontRef idx="minor">
            <a:schemeClr val="lt1"/>
          </a:fontRef>
        </p:style>
        <p:txBody>
          <a:bodyPr/>
          <a:lstStyle/>
          <a:p>
            <a:r>
              <a:rPr lang="el-GR" dirty="0" err="1" smtClean="0"/>
              <a:t>Χλωρίδα,πανίδα</a:t>
            </a:r>
            <a:endParaRPr lang="el-GR" dirty="0"/>
          </a:p>
        </p:txBody>
      </p:sp>
      <p:sp>
        <p:nvSpPr>
          <p:cNvPr id="3" name="2 - Ορθογώνιο"/>
          <p:cNvSpPr/>
          <p:nvPr/>
        </p:nvSpPr>
        <p:spPr>
          <a:xfrm>
            <a:off x="785786" y="1571613"/>
            <a:ext cx="7500990" cy="5286387"/>
          </a:xfrm>
          <a:prstGeom prst="rect">
            <a:avLst/>
          </a:prstGeom>
        </p:spPr>
        <p:style>
          <a:lnRef idx="3">
            <a:schemeClr val="lt1"/>
          </a:lnRef>
          <a:fillRef idx="1">
            <a:schemeClr val="accent3"/>
          </a:fillRef>
          <a:effectRef idx="1">
            <a:schemeClr val="accent3"/>
          </a:effectRef>
          <a:fontRef idx="minor">
            <a:schemeClr val="lt1"/>
          </a:fontRef>
        </p:style>
        <p:txBody>
          <a:bodyPr wrap="square">
            <a:spAutoFit/>
          </a:bodyPr>
          <a:lstStyle/>
          <a:p>
            <a:r>
              <a:rPr lang="el-GR" sz="2800" dirty="0"/>
              <a:t>Η βλάστηση και ο ζωικός κόσμος της Γερμανίας δε διαφέρουν σημαντικά από τους αντίστοιχους των γειτονικών ευρωπαϊκών χωρών. Τα δάση, που καλύπτουν περίπου το 30% του συνολικού εδάφους της χώρας, έχουν δημιουργηθεί με αναδασώσεις και προστατεύονται από το κράτος με τη βοήθεια εξειδικευμένων επιστημόνων. Τα τελευταία χρόνια πολλές δασικές εκτάσεις απειλούνται από την όξινη βροχή, που οφείλεται στη μόλυνση της ατμόσφαιρας λόγω της εκπομπής καυσαερίων από τις βιομηχανικές μονάδες</a:t>
            </a:r>
          </a:p>
        </p:txBody>
      </p:sp>
    </p:spTree>
  </p:cSld>
  <p:clrMapOvr>
    <a:masterClrMapping/>
  </p:clrMapOvr>
  <p:transition>
    <p:strips/>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5940444"/>
          </a:xfrm>
        </p:spPr>
        <p:style>
          <a:lnRef idx="2">
            <a:schemeClr val="accent1">
              <a:shade val="50000"/>
            </a:schemeClr>
          </a:lnRef>
          <a:fillRef idx="1">
            <a:schemeClr val="accent1"/>
          </a:fillRef>
          <a:effectRef idx="0">
            <a:schemeClr val="accent1"/>
          </a:effectRef>
          <a:fontRef idx="minor">
            <a:schemeClr val="lt1"/>
          </a:fontRef>
        </p:style>
        <p:txBody>
          <a:bodyPr/>
          <a:lstStyle/>
          <a:p>
            <a:r>
              <a:rPr lang="el-GR" dirty="0" smtClean="0"/>
              <a:t>ΑΞΙΟΘΕΑΤΑ</a:t>
            </a:r>
            <a:endParaRPr lang="el-GR" dirty="0"/>
          </a:p>
        </p:txBody>
      </p:sp>
    </p:spTree>
  </p:cSld>
  <p:clrMapOvr>
    <a:masterClrMapping/>
  </p:clrMapOvr>
  <p:transition>
    <p:dissolv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lstStyle/>
          <a:p>
            <a:r>
              <a:rPr lang="el-GR" dirty="0" smtClean="0"/>
              <a:t>Ο ζωολογικός κήπος του Βερολίνου</a:t>
            </a:r>
            <a:endParaRPr lang="el-GR" dirty="0"/>
          </a:p>
        </p:txBody>
      </p:sp>
      <p:sp>
        <p:nvSpPr>
          <p:cNvPr id="3" name="2 - Ορθογώνιο"/>
          <p:cNvSpPr/>
          <p:nvPr/>
        </p:nvSpPr>
        <p:spPr>
          <a:xfrm>
            <a:off x="214282" y="2000240"/>
            <a:ext cx="8643998" cy="1569660"/>
          </a:xfrm>
          <a:prstGeom prst="rect">
            <a:avLst/>
          </a:prstGeom>
        </p:spPr>
        <p:style>
          <a:lnRef idx="3">
            <a:schemeClr val="lt1"/>
          </a:lnRef>
          <a:fillRef idx="1">
            <a:schemeClr val="accent2"/>
          </a:fillRef>
          <a:effectRef idx="1">
            <a:schemeClr val="accent2"/>
          </a:effectRef>
          <a:fontRef idx="minor">
            <a:schemeClr val="lt1"/>
          </a:fontRef>
        </p:style>
        <p:txBody>
          <a:bodyPr wrap="square">
            <a:spAutoFit/>
          </a:bodyPr>
          <a:lstStyle/>
          <a:p>
            <a:r>
              <a:rPr lang="el-GR" sz="2400" dirty="0"/>
              <a:t>Άνοιξε για το κοινό το 1844 και είναι ένας από τους μεγαλύτερους κήπους του κόσμου. Η κατασκευή του ήταν ένα δώρο από το βασιλιά Φρειδερίκο Γουλιέλμο τον Δ΄. Ο κήπος σχεδιάστηκε από τον </a:t>
            </a:r>
            <a:r>
              <a:rPr lang="el-GR" sz="2400" dirty="0" err="1"/>
              <a:t>Peter</a:t>
            </a:r>
            <a:r>
              <a:rPr lang="el-GR" sz="2400" dirty="0"/>
              <a:t> </a:t>
            </a:r>
            <a:r>
              <a:rPr lang="el-GR" sz="2400" dirty="0" err="1"/>
              <a:t>Lenne</a:t>
            </a:r>
            <a:r>
              <a:rPr lang="el-GR" sz="2400" dirty="0"/>
              <a:t>. </a:t>
            </a:r>
          </a:p>
        </p:txBody>
      </p:sp>
      <p:sp>
        <p:nvSpPr>
          <p:cNvPr id="4" name="3 - Ορθογώνιο"/>
          <p:cNvSpPr/>
          <p:nvPr/>
        </p:nvSpPr>
        <p:spPr>
          <a:xfrm>
            <a:off x="357158" y="3714752"/>
            <a:ext cx="8572560" cy="1569660"/>
          </a:xfrm>
          <a:prstGeom prst="rect">
            <a:avLst/>
          </a:prstGeom>
        </p:spPr>
        <p:style>
          <a:lnRef idx="3">
            <a:schemeClr val="lt1"/>
          </a:lnRef>
          <a:fillRef idx="1">
            <a:schemeClr val="accent2"/>
          </a:fillRef>
          <a:effectRef idx="1">
            <a:schemeClr val="accent2"/>
          </a:effectRef>
          <a:fontRef idx="minor">
            <a:schemeClr val="lt1"/>
          </a:fontRef>
        </p:style>
        <p:txBody>
          <a:bodyPr wrap="square">
            <a:spAutoFit/>
          </a:bodyPr>
          <a:lstStyle/>
          <a:p>
            <a:r>
              <a:rPr lang="el-GR" sz="2400" dirty="0"/>
              <a:t>Ο ζωολογικός κήπος έχει δύο εισόδους με την μία να ονομάζεται η πύλη των λιονταριών καθώς έχει εκατέρωθεν 2 λιοντάρια και η άλλη πλαισιώνεται από ελέφαντες και λέγεται η πύλη των ελεφάντων.</a:t>
            </a:r>
          </a:p>
        </p:txBody>
      </p:sp>
    </p:spTree>
  </p:cSld>
  <p:clrMapOvr>
    <a:masterClrMapping/>
  </p:clrMapOvr>
  <p:transition>
    <p:wipe dir="d"/>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0" name="Picture 2" descr="http://thumbs.dreamstime.com/t/%CE%B6%CF%89%CE%BF%CE%BB%CE%BF%CE%B3%CE%B9%CE%BA%CF%8C%CF%82-%CE%BA%CE%AE%CF%80%CE%BF%CF%82-%CF%84%CE%BF%CF%85-%CE%B2%CE%B5%CF%81%CE%BF%CE%BB%CE%AF%CE%BD%CE%BF%CF%85-1350285.jpg"/>
          <p:cNvPicPr>
            <a:picLocks noChangeAspect="1" noChangeArrowheads="1"/>
          </p:cNvPicPr>
          <p:nvPr/>
        </p:nvPicPr>
        <p:blipFill>
          <a:blip r:embed="rId2"/>
          <a:srcRect/>
          <a:stretch>
            <a:fillRect/>
          </a:stretch>
        </p:blipFill>
        <p:spPr bwMode="auto">
          <a:xfrm>
            <a:off x="1071538" y="1000108"/>
            <a:ext cx="6715172" cy="4857784"/>
          </a:xfrm>
          <a:prstGeom prst="rect">
            <a:avLst/>
          </a:prstGeom>
          <a:noFill/>
        </p:spPr>
      </p:pic>
    </p:spTree>
  </p:cSld>
  <p:clrMapOvr>
    <a:masterClrMapping/>
  </p:clrMapOvr>
  <p:transition>
    <p:split/>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style>
          <a:lnRef idx="0">
            <a:scrgbClr r="0" g="0" b="0"/>
          </a:lnRef>
          <a:fillRef idx="1002">
            <a:schemeClr val="lt1"/>
          </a:fillRef>
          <a:effectRef idx="0">
            <a:scrgbClr r="0" g="0" b="0"/>
          </a:effectRef>
          <a:fontRef idx="major"/>
        </p:style>
        <p:txBody>
          <a:bodyPr>
            <a:normAutofit fontScale="90000"/>
          </a:bodyPr>
          <a:lstStyle/>
          <a:p>
            <a:r>
              <a:rPr lang="el-GR" dirty="0"/>
              <a:t>Πύλη του Βρανδεμβούργου</a:t>
            </a:r>
            <a:br>
              <a:rPr lang="el-GR" dirty="0"/>
            </a:br>
            <a:endParaRPr lang="el-GR" dirty="0"/>
          </a:p>
        </p:txBody>
      </p:sp>
      <p:sp>
        <p:nvSpPr>
          <p:cNvPr id="3" name="2 - Θέση περιεχομένου"/>
          <p:cNvSpPr>
            <a:spLocks noGrp="1"/>
          </p:cNvSpPr>
          <p:nvPr>
            <p:ph idx="1"/>
          </p:nvPr>
        </p:nvSpPr>
        <p:spPr/>
        <p:style>
          <a:lnRef idx="3">
            <a:schemeClr val="lt1"/>
          </a:lnRef>
          <a:fillRef idx="1">
            <a:schemeClr val="accent2"/>
          </a:fillRef>
          <a:effectRef idx="1">
            <a:schemeClr val="accent2"/>
          </a:effectRef>
          <a:fontRef idx="minor">
            <a:schemeClr val="lt1"/>
          </a:fontRef>
        </p:style>
        <p:txBody>
          <a:bodyPr>
            <a:normAutofit/>
          </a:bodyPr>
          <a:lstStyle/>
          <a:p>
            <a:r>
              <a:rPr lang="el-GR" dirty="0"/>
              <a:t>Η </a:t>
            </a:r>
            <a:r>
              <a:rPr lang="el-GR" b="1" dirty="0"/>
              <a:t>Πύλη </a:t>
            </a:r>
            <a:r>
              <a:rPr lang="el-GR" b="1" dirty="0" smtClean="0"/>
              <a:t>του   Βρανδεμβούργου</a:t>
            </a:r>
            <a:r>
              <a:rPr lang="el-GR" dirty="0"/>
              <a:t> </a:t>
            </a:r>
            <a:r>
              <a:rPr lang="el-GR" dirty="0" smtClean="0"/>
              <a:t> </a:t>
            </a:r>
            <a:r>
              <a:rPr lang="el-GR" dirty="0"/>
              <a:t>στο κέντρο της γερμανικής πρωτεύουσας, αποτελούσε παλιότερα την πύλη της πόλης, ενώ σήμερα είναι το πιο αναγνωρίσιμο σύμβολο του </a:t>
            </a:r>
            <a:r>
              <a:rPr lang="el-GR" dirty="0">
                <a:hlinkClick r:id="rId2" tooltip="Βερολίνο"/>
              </a:rPr>
              <a:t>Βερολίνου</a:t>
            </a:r>
            <a:r>
              <a:rPr lang="el-GR" dirty="0"/>
              <a:t>. Το οικοδόμημα βρίσκεται στην πλατεία </a:t>
            </a:r>
            <a:r>
              <a:rPr lang="el-GR" dirty="0" err="1"/>
              <a:t>Παρίζερ</a:t>
            </a:r>
            <a:r>
              <a:rPr lang="el-GR" dirty="0"/>
              <a:t> </a:t>
            </a:r>
          </a:p>
        </p:txBody>
      </p:sp>
    </p:spTree>
  </p:cSld>
  <p:clrMapOvr>
    <a:masterClrMapping/>
  </p:clrMapOvr>
  <p:transition>
    <p:dissolv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50" name="Picture 2" descr="http://www.point4travel.gr/JSNDLFGS/wp-content/uploads/2014/05/2.Brandenburg-GateBerlin-Germany.jpg"/>
          <p:cNvPicPr>
            <a:picLocks noChangeAspect="1" noChangeArrowheads="1"/>
          </p:cNvPicPr>
          <p:nvPr/>
        </p:nvPicPr>
        <p:blipFill>
          <a:blip r:embed="rId2"/>
          <a:srcRect/>
          <a:stretch>
            <a:fillRect/>
          </a:stretch>
        </p:blipFill>
        <p:spPr bwMode="auto">
          <a:xfrm>
            <a:off x="285720" y="571480"/>
            <a:ext cx="8572500" cy="5715040"/>
          </a:xfrm>
          <a:prstGeom prst="rect">
            <a:avLst/>
          </a:prstGeom>
          <a:noFill/>
        </p:spPr>
      </p:pic>
    </p:spTree>
  </p:cSld>
  <p:clrMapOvr>
    <a:masterClrMapping/>
  </p:clrMapOvr>
  <p:transition>
    <p:pull dir="ld"/>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0" y="0"/>
            <a:ext cx="9144000" cy="6858000"/>
          </a:xfrm>
        </p:spPr>
        <p:style>
          <a:lnRef idx="1">
            <a:schemeClr val="accent2"/>
          </a:lnRef>
          <a:fillRef idx="2">
            <a:schemeClr val="accent2"/>
          </a:fillRef>
          <a:effectRef idx="1">
            <a:schemeClr val="accent2"/>
          </a:effectRef>
          <a:fontRef idx="minor">
            <a:schemeClr val="dk1"/>
          </a:fontRef>
        </p:style>
        <p:txBody>
          <a:bodyPr>
            <a:normAutofit/>
          </a:bodyPr>
          <a:lstStyle/>
          <a:p>
            <a:r>
              <a:rPr lang="el-GR" dirty="0" smtClean="0"/>
              <a:t>ΕΥΧΑΡΙΣΤΩ</a:t>
            </a:r>
            <a:br>
              <a:rPr lang="el-GR" dirty="0" smtClean="0"/>
            </a:br>
            <a:r>
              <a:rPr lang="el-GR" dirty="0"/>
              <a:t/>
            </a:r>
            <a:br>
              <a:rPr lang="el-GR" dirty="0"/>
            </a:br>
            <a:r>
              <a:rPr lang="el-GR" dirty="0" smtClean="0"/>
              <a:t>ΙΟΥΣΤΙΝΗ ΚΟΥΡΟΥΔΗ</a:t>
            </a:r>
            <a:br>
              <a:rPr lang="el-GR" dirty="0" smtClean="0"/>
            </a:br>
            <a:endParaRPr lang="el-G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descr="https://upload.wikimedia.org/wikipedia/commons/thumb/b/ba/Flag_of_Germany.svg/125px-Flag_of_Germany.svg.png"/>
          <p:cNvPicPr>
            <a:picLocks noChangeAspect="1" noChangeArrowheads="1"/>
          </p:cNvPicPr>
          <p:nvPr/>
        </p:nvPicPr>
        <p:blipFill>
          <a:blip r:embed="rId2"/>
          <a:srcRect/>
          <a:stretch>
            <a:fillRect/>
          </a:stretch>
        </p:blipFill>
        <p:spPr bwMode="auto">
          <a:xfrm>
            <a:off x="500034" y="357166"/>
            <a:ext cx="3857652" cy="4214842"/>
          </a:xfrm>
          <a:prstGeom prst="rect">
            <a:avLst/>
          </a:prstGeom>
          <a:noFill/>
        </p:spPr>
      </p:pic>
      <p:sp>
        <p:nvSpPr>
          <p:cNvPr id="3" name="2 - Ορθογώνιο"/>
          <p:cNvSpPr/>
          <p:nvPr/>
        </p:nvSpPr>
        <p:spPr>
          <a:xfrm>
            <a:off x="1643042" y="4954896"/>
            <a:ext cx="1214446" cy="461665"/>
          </a:xfrm>
          <a:prstGeom prst="rect">
            <a:avLst/>
          </a:prstGeom>
        </p:spPr>
        <p:txBody>
          <a:bodyPr wrap="square">
            <a:spAutoFit/>
          </a:bodyPr>
          <a:lstStyle/>
          <a:p>
            <a:r>
              <a:rPr lang="el-GR" sz="2400" u="sng" dirty="0">
                <a:hlinkClick r:id="rId3" tooltip="Σημαία της Γερμανίας"/>
              </a:rPr>
              <a:t>Σημαία</a:t>
            </a:r>
            <a:endParaRPr lang="el-GR" sz="2400" dirty="0"/>
          </a:p>
        </p:txBody>
      </p:sp>
      <p:pic>
        <p:nvPicPr>
          <p:cNvPr id="16388" name="Picture 4" descr="https://upload.wikimedia.org/wikipedia/commons/thumb/d/da/Coat_of_arms_of_Germany.svg/85px-Coat_of_arms_of_Germany.svg.png"/>
          <p:cNvPicPr>
            <a:picLocks noChangeAspect="1" noChangeArrowheads="1"/>
          </p:cNvPicPr>
          <p:nvPr/>
        </p:nvPicPr>
        <p:blipFill>
          <a:blip r:embed="rId4"/>
          <a:srcRect/>
          <a:stretch>
            <a:fillRect/>
          </a:stretch>
        </p:blipFill>
        <p:spPr bwMode="auto">
          <a:xfrm>
            <a:off x="5000628" y="285728"/>
            <a:ext cx="3643338" cy="4286280"/>
          </a:xfrm>
          <a:prstGeom prst="rect">
            <a:avLst/>
          </a:prstGeom>
          <a:noFill/>
        </p:spPr>
      </p:pic>
      <p:sp>
        <p:nvSpPr>
          <p:cNvPr id="5" name="4 - Ορθογώνιο"/>
          <p:cNvSpPr/>
          <p:nvPr/>
        </p:nvSpPr>
        <p:spPr>
          <a:xfrm>
            <a:off x="6215074" y="5000636"/>
            <a:ext cx="2143140" cy="461665"/>
          </a:xfrm>
          <a:prstGeom prst="rect">
            <a:avLst/>
          </a:prstGeom>
        </p:spPr>
        <p:txBody>
          <a:bodyPr wrap="square">
            <a:spAutoFit/>
          </a:bodyPr>
          <a:lstStyle/>
          <a:p>
            <a:r>
              <a:rPr lang="el-GR" sz="2400" u="sng" dirty="0">
                <a:hlinkClick r:id="rId5" tooltip="Εθνόσημο της Γερμανίας"/>
              </a:rPr>
              <a:t>Εθνόσημο</a:t>
            </a:r>
            <a:endParaRPr lang="el-GR" sz="2400" dirty="0"/>
          </a:p>
        </p:txBody>
      </p:sp>
    </p:spTree>
  </p:cSld>
  <p:clrMapOvr>
    <a:masterClrMapping/>
  </p:clrMapOvr>
  <p:transition>
    <p:wipe di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style>
          <a:lnRef idx="2">
            <a:schemeClr val="accent2">
              <a:shade val="50000"/>
            </a:schemeClr>
          </a:lnRef>
          <a:fillRef idx="1">
            <a:schemeClr val="accent2"/>
          </a:fillRef>
          <a:effectRef idx="0">
            <a:schemeClr val="accent2"/>
          </a:effectRef>
          <a:fontRef idx="minor">
            <a:schemeClr val="lt1"/>
          </a:fontRef>
        </p:style>
        <p:txBody>
          <a:bodyPr/>
          <a:lstStyle/>
          <a:p>
            <a:r>
              <a:rPr lang="el-GR" dirty="0" smtClean="0"/>
              <a:t>Λίγα λόγια</a:t>
            </a:r>
            <a:endParaRPr lang="el-GR" dirty="0"/>
          </a:p>
        </p:txBody>
      </p:sp>
      <p:sp>
        <p:nvSpPr>
          <p:cNvPr id="3" name="2 - Θέση περιεχομένου"/>
          <p:cNvSpPr>
            <a:spLocks noGrp="1"/>
          </p:cNvSpPr>
          <p:nvPr>
            <p:ph idx="1"/>
          </p:nvPr>
        </p:nvSpPr>
        <p:spPr/>
        <p:style>
          <a:lnRef idx="2">
            <a:schemeClr val="accent2">
              <a:shade val="50000"/>
            </a:schemeClr>
          </a:lnRef>
          <a:fillRef idx="1">
            <a:schemeClr val="accent2"/>
          </a:fillRef>
          <a:effectRef idx="0">
            <a:schemeClr val="accent2"/>
          </a:effectRef>
          <a:fontRef idx="minor">
            <a:schemeClr val="lt1"/>
          </a:fontRef>
        </p:style>
        <p:txBody>
          <a:bodyPr>
            <a:normAutofit fontScale="85000" lnSpcReduction="20000"/>
          </a:bodyPr>
          <a:lstStyle/>
          <a:p>
            <a:r>
              <a:rPr lang="el-GR" dirty="0"/>
              <a:t>Η </a:t>
            </a:r>
            <a:r>
              <a:rPr lang="el-GR" b="1" dirty="0"/>
              <a:t>Γερμανία</a:t>
            </a:r>
            <a:r>
              <a:rPr lang="el-GR" dirty="0"/>
              <a:t>, επίσημα </a:t>
            </a:r>
            <a:r>
              <a:rPr lang="el-GR" b="1" dirty="0"/>
              <a:t>Ομοσπονδιακή Δημοκρατία της </a:t>
            </a:r>
            <a:r>
              <a:rPr lang="el-GR" b="1" dirty="0" smtClean="0"/>
              <a:t>Γερμανίας</a:t>
            </a:r>
            <a:r>
              <a:rPr lang="el-GR" dirty="0" smtClean="0"/>
              <a:t>, </a:t>
            </a:r>
            <a:r>
              <a:rPr lang="el-GR" dirty="0"/>
              <a:t>είναι μία από τις μεγαλύτερες σε </a:t>
            </a:r>
            <a:r>
              <a:rPr lang="el-GR" dirty="0">
                <a:hlinkClick r:id="rId2" tooltip="Πληθυσμός"/>
              </a:rPr>
              <a:t>πληθυσμό</a:t>
            </a:r>
            <a:r>
              <a:rPr lang="el-GR" dirty="0"/>
              <a:t> χώρες της </a:t>
            </a:r>
            <a:r>
              <a:rPr lang="el-GR" dirty="0">
                <a:hlinkClick r:id="rId3" tooltip="Ευρώπη"/>
              </a:rPr>
              <a:t>Ευρώπης</a:t>
            </a:r>
            <a:r>
              <a:rPr lang="el-GR" dirty="0"/>
              <a:t>, η πολυπληθέστερη χώρα </a:t>
            </a:r>
            <a:r>
              <a:rPr lang="el-GR" dirty="0" smtClean="0"/>
              <a:t>στην </a:t>
            </a:r>
            <a:r>
              <a:rPr lang="el-GR" dirty="0" smtClean="0">
                <a:hlinkClick r:id="rId4" tooltip="Ευρωπαϊκή Ένωση"/>
              </a:rPr>
              <a:t>Ευρωπαϊκή </a:t>
            </a:r>
            <a:r>
              <a:rPr lang="el-GR" dirty="0">
                <a:hlinkClick r:id="rId4" tooltip="Ευρωπαϊκή Ένωση"/>
              </a:rPr>
              <a:t>Ένωση</a:t>
            </a:r>
            <a:r>
              <a:rPr lang="el-GR" dirty="0"/>
              <a:t> και κινητήρια δύναμή της, και μία από τις σημαντικότερες βιομηχανικές και ανεπτυγμένες χώρες του κόσμου. Συνορεύει προς τα βόρεια με τη </a:t>
            </a:r>
            <a:r>
              <a:rPr lang="el-GR" dirty="0">
                <a:hlinkClick r:id="rId5" tooltip="Δανία"/>
              </a:rPr>
              <a:t>Δανία</a:t>
            </a:r>
            <a:r>
              <a:rPr lang="el-GR" dirty="0"/>
              <a:t>, στα ανατολικά με την </a:t>
            </a:r>
            <a:r>
              <a:rPr lang="el-GR" dirty="0">
                <a:hlinkClick r:id="rId6" tooltip="Πολωνία"/>
              </a:rPr>
              <a:t>Πολωνία</a:t>
            </a:r>
            <a:r>
              <a:rPr lang="el-GR" dirty="0"/>
              <a:t> και την </a:t>
            </a:r>
            <a:r>
              <a:rPr lang="el-GR" dirty="0">
                <a:hlinkClick r:id="rId7" tooltip="Τσεχία"/>
              </a:rPr>
              <a:t>Τσεχική Δημοκρατία</a:t>
            </a:r>
            <a:r>
              <a:rPr lang="el-GR" dirty="0"/>
              <a:t>, στα νότια με την </a:t>
            </a:r>
            <a:r>
              <a:rPr lang="el-GR" dirty="0">
                <a:hlinkClick r:id="rId8" tooltip="Αυστρία"/>
              </a:rPr>
              <a:t>Αυστρία</a:t>
            </a:r>
            <a:r>
              <a:rPr lang="el-GR" dirty="0"/>
              <a:t> και την </a:t>
            </a:r>
            <a:r>
              <a:rPr lang="el-GR" dirty="0">
                <a:hlinkClick r:id="rId9" tooltip="Ελβετία"/>
              </a:rPr>
              <a:t>Ελβετία</a:t>
            </a:r>
            <a:r>
              <a:rPr lang="el-GR" dirty="0"/>
              <a:t> και στα δυτικά με τη </a:t>
            </a:r>
            <a:r>
              <a:rPr lang="el-GR" dirty="0">
                <a:hlinkClick r:id="rId10" tooltip="Γαλλία"/>
              </a:rPr>
              <a:t>Γαλλία</a:t>
            </a:r>
            <a:r>
              <a:rPr lang="el-GR" dirty="0"/>
              <a:t>, το </a:t>
            </a:r>
            <a:r>
              <a:rPr lang="el-GR" dirty="0">
                <a:hlinkClick r:id="rId11" tooltip="Λουξεμβούργο"/>
              </a:rPr>
              <a:t>Λουξεμβούργο</a:t>
            </a:r>
            <a:r>
              <a:rPr lang="el-GR" dirty="0"/>
              <a:t>, το </a:t>
            </a:r>
            <a:r>
              <a:rPr lang="el-GR" dirty="0">
                <a:hlinkClick r:id="rId12" tooltip="Βέλγιο"/>
              </a:rPr>
              <a:t>Βέλγιο</a:t>
            </a:r>
            <a:r>
              <a:rPr lang="el-GR" dirty="0"/>
              <a:t> και την </a:t>
            </a:r>
            <a:r>
              <a:rPr lang="el-GR" dirty="0">
                <a:hlinkClick r:id="rId13" tooltip="Ολλανδία"/>
              </a:rPr>
              <a:t>Ολλανδία</a:t>
            </a:r>
            <a:r>
              <a:rPr lang="el-GR" dirty="0"/>
              <a:t>. Στα βόρεια βρέχεται από τη </a:t>
            </a:r>
            <a:r>
              <a:rPr lang="el-GR" dirty="0">
                <a:hlinkClick r:id="rId14" tooltip="Βόρεια Θάλασσα"/>
              </a:rPr>
              <a:t>Βόρεια Θάλασσα</a:t>
            </a:r>
            <a:r>
              <a:rPr lang="el-GR" dirty="0"/>
              <a:t> και τη </a:t>
            </a:r>
            <a:r>
              <a:rPr lang="el-GR" dirty="0">
                <a:hlinkClick r:id="rId15" tooltip="Βαλτική Θάλασσα"/>
              </a:rPr>
              <a:t>Βαλτική</a:t>
            </a:r>
            <a:r>
              <a:rPr lang="el-GR" dirty="0"/>
              <a:t>. Η Γερμανία (η τότε </a:t>
            </a:r>
            <a:r>
              <a:rPr lang="el-GR" i="1" dirty="0">
                <a:hlinkClick r:id="rId16" tooltip="Δυτική Γερμανία"/>
              </a:rPr>
              <a:t>Δυτική Γερμανία</a:t>
            </a:r>
            <a:r>
              <a:rPr lang="el-GR" dirty="0"/>
              <a:t>) είναι ένα από τα ιδρυτικά μέλη της </a:t>
            </a:r>
            <a:r>
              <a:rPr lang="el-GR" dirty="0">
                <a:hlinkClick r:id="rId4" tooltip="Ευρωπαϊκή Ένωση"/>
              </a:rPr>
              <a:t>Ευρωπαϊκής Ένωσης</a:t>
            </a:r>
            <a:r>
              <a:rPr lang="el-GR" dirty="0"/>
              <a:t>.</a:t>
            </a:r>
          </a:p>
        </p:txBody>
      </p:sp>
    </p:spTree>
  </p:cSld>
  <p:clrMapOvr>
    <a:masterClrMapping/>
  </p:clrMapOvr>
  <p:transition>
    <p:wheel spokes="8"/>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style>
          <a:lnRef idx="0">
            <a:scrgbClr r="0" g="0" b="0"/>
          </a:lnRef>
          <a:fillRef idx="1001">
            <a:schemeClr val="lt2"/>
          </a:fillRef>
          <a:effectRef idx="0">
            <a:scrgbClr r="0" g="0" b="0"/>
          </a:effectRef>
          <a:fontRef idx="major"/>
        </p:style>
        <p:txBody>
          <a:bodyPr/>
          <a:lstStyle/>
          <a:p>
            <a:r>
              <a:rPr lang="el-GR" dirty="0" smtClean="0"/>
              <a:t>Γεωγραφία</a:t>
            </a:r>
            <a:endParaRPr lang="el-GR" dirty="0"/>
          </a:p>
        </p:txBody>
      </p:sp>
      <p:sp>
        <p:nvSpPr>
          <p:cNvPr id="3" name="2 - Ορθογώνιο"/>
          <p:cNvSpPr/>
          <p:nvPr/>
        </p:nvSpPr>
        <p:spPr>
          <a:xfrm>
            <a:off x="0" y="1643051"/>
            <a:ext cx="9144000" cy="4832092"/>
          </a:xfrm>
          <a:prstGeom prst="rect">
            <a:avLst/>
          </a:prstGeom>
        </p:spPr>
        <p:style>
          <a:lnRef idx="0">
            <a:scrgbClr r="0" g="0" b="0"/>
          </a:lnRef>
          <a:fillRef idx="1001">
            <a:schemeClr val="lt2"/>
          </a:fillRef>
          <a:effectRef idx="0">
            <a:scrgbClr r="0" g="0" b="0"/>
          </a:effectRef>
          <a:fontRef idx="major"/>
        </p:style>
        <p:txBody>
          <a:bodyPr wrap="square">
            <a:spAutoFit/>
          </a:bodyPr>
          <a:lstStyle/>
          <a:p>
            <a:r>
              <a:rPr lang="el-GR" sz="4400" dirty="0"/>
              <a:t>Ξεκινώντας από τον βορρά και προχωρώντας προς το νότο διακρίνονται τέσσερις φυσικές περιοχές που διαφέρουν μεταξύ τους: το Γερμανικό Βαθύπεδο </a:t>
            </a:r>
            <a:r>
              <a:rPr lang="el-GR" sz="4400" dirty="0" smtClean="0"/>
              <a:t>, </a:t>
            </a:r>
            <a:r>
              <a:rPr lang="el-GR" sz="4400" dirty="0"/>
              <a:t>τα Μεσαία Όρη </a:t>
            </a:r>
            <a:r>
              <a:rPr lang="el-GR" sz="4400" dirty="0" smtClean="0"/>
              <a:t>, </a:t>
            </a:r>
            <a:r>
              <a:rPr lang="el-GR" sz="4400" dirty="0"/>
              <a:t>το </a:t>
            </a:r>
            <a:r>
              <a:rPr lang="el-GR" sz="4400" dirty="0" err="1" smtClean="0"/>
              <a:t>Σουηδοβαυαρικό</a:t>
            </a:r>
            <a:r>
              <a:rPr lang="el-GR" sz="4400" dirty="0" smtClean="0"/>
              <a:t> </a:t>
            </a:r>
            <a:r>
              <a:rPr lang="el-GR" sz="4400" dirty="0"/>
              <a:t>Υψίπεδο </a:t>
            </a:r>
            <a:r>
              <a:rPr lang="el-GR" sz="4400" dirty="0" smtClean="0"/>
              <a:t> </a:t>
            </a:r>
            <a:r>
              <a:rPr lang="el-GR" sz="4400" dirty="0"/>
              <a:t>και οι Γερμανικές Άλπεις </a:t>
            </a:r>
            <a:r>
              <a:rPr lang="el-GR" sz="4400" dirty="0" smtClean="0"/>
              <a:t>.</a:t>
            </a:r>
            <a:endParaRPr lang="el-GR" sz="4400" dirty="0"/>
          </a:p>
        </p:txBody>
      </p:sp>
    </p:spTree>
  </p:cSld>
  <p:clrMapOvr>
    <a:masterClrMapping/>
  </p:clrMapOvr>
  <p:transition>
    <p:strips dir="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2" descr="https://upload.wikimedia.org/wikipedia/commons/thumb/d/da/Deutschland_topo.jpg/170px-Deutschland_topo.jpg"/>
          <p:cNvPicPr>
            <a:picLocks noChangeAspect="1" noChangeArrowheads="1"/>
          </p:cNvPicPr>
          <p:nvPr/>
        </p:nvPicPr>
        <p:blipFill>
          <a:blip r:embed="rId2"/>
          <a:srcRect/>
          <a:stretch>
            <a:fillRect/>
          </a:stretch>
        </p:blipFill>
        <p:spPr bwMode="auto">
          <a:xfrm>
            <a:off x="857224" y="285728"/>
            <a:ext cx="7286676" cy="6357982"/>
          </a:xfrm>
          <a:prstGeom prst="rect">
            <a:avLst/>
          </a:prstGeom>
          <a:noFill/>
        </p:spPr>
      </p:pic>
    </p:spTree>
  </p:cSld>
  <p:clrMapOvr>
    <a:masterClrMapping/>
  </p:clrMapOvr>
  <p:transition>
    <p:newsflash/>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style>
          <a:lnRef idx="3">
            <a:schemeClr val="lt1"/>
          </a:lnRef>
          <a:fillRef idx="1">
            <a:schemeClr val="dk1"/>
          </a:fillRef>
          <a:effectRef idx="1">
            <a:schemeClr val="dk1"/>
          </a:effectRef>
          <a:fontRef idx="minor">
            <a:schemeClr val="lt1"/>
          </a:fontRef>
        </p:style>
        <p:txBody>
          <a:bodyPr/>
          <a:lstStyle/>
          <a:p>
            <a:r>
              <a:rPr lang="el-GR" dirty="0" smtClean="0"/>
              <a:t>Κλίμα</a:t>
            </a:r>
            <a:endParaRPr lang="el-GR" dirty="0"/>
          </a:p>
        </p:txBody>
      </p:sp>
      <p:sp>
        <p:nvSpPr>
          <p:cNvPr id="3" name="2 - Ορθογώνιο"/>
          <p:cNvSpPr/>
          <p:nvPr/>
        </p:nvSpPr>
        <p:spPr>
          <a:xfrm>
            <a:off x="0" y="1500174"/>
            <a:ext cx="9144000" cy="2062103"/>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square">
            <a:spAutoFit/>
          </a:bodyPr>
          <a:lstStyle/>
          <a:p>
            <a:r>
              <a:rPr lang="el-GR" sz="3200" dirty="0" smtClean="0"/>
              <a:t>Το </a:t>
            </a:r>
            <a:r>
              <a:rPr lang="el-GR" sz="3200" dirty="0"/>
              <a:t>μεγαλύτερο τμήμα της χώρας έχει ένα εύκρατο κλίμα με εποχικές διακυμάνσεις, ενώ γενικά επικρατούν υγροί </a:t>
            </a:r>
            <a:r>
              <a:rPr lang="el-GR" sz="3200" dirty="0" smtClean="0"/>
              <a:t>δυτικοί άνεμοι</a:t>
            </a:r>
            <a:r>
              <a:rPr lang="el-GR" sz="3200" dirty="0"/>
              <a:t>. Το κλίμα </a:t>
            </a:r>
            <a:r>
              <a:rPr lang="el-GR" sz="3200" dirty="0" smtClean="0"/>
              <a:t>επηρεάζεται </a:t>
            </a:r>
            <a:r>
              <a:rPr lang="el-GR" sz="3200" dirty="0"/>
              <a:t>από το βόρειο Ατλαντικό </a:t>
            </a:r>
            <a:r>
              <a:rPr lang="el-GR" sz="3200" dirty="0" smtClean="0"/>
              <a:t>ρεύμα.</a:t>
            </a:r>
            <a:endParaRPr lang="el-GR" sz="3200" dirty="0"/>
          </a:p>
        </p:txBody>
      </p:sp>
    </p:spTree>
  </p:cSld>
  <p:clrMapOvr>
    <a:masterClrMapping/>
  </p:clrMapOvr>
  <p:transition>
    <p:zoom/>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style>
          <a:lnRef idx="2">
            <a:schemeClr val="accent3">
              <a:shade val="50000"/>
            </a:schemeClr>
          </a:lnRef>
          <a:fillRef idx="1">
            <a:schemeClr val="accent3"/>
          </a:fillRef>
          <a:effectRef idx="0">
            <a:schemeClr val="accent3"/>
          </a:effectRef>
          <a:fontRef idx="minor">
            <a:schemeClr val="lt1"/>
          </a:fontRef>
        </p:style>
        <p:txBody>
          <a:bodyPr/>
          <a:lstStyle/>
          <a:p>
            <a:r>
              <a:rPr lang="el-GR" dirty="0" smtClean="0"/>
              <a:t>πολίτευμα</a:t>
            </a:r>
            <a:endParaRPr lang="el-GR" dirty="0"/>
          </a:p>
        </p:txBody>
      </p:sp>
      <p:sp>
        <p:nvSpPr>
          <p:cNvPr id="3" name="2 - Ορθογώνιο"/>
          <p:cNvSpPr/>
          <p:nvPr/>
        </p:nvSpPr>
        <p:spPr>
          <a:xfrm>
            <a:off x="0" y="1720840"/>
            <a:ext cx="9144000" cy="4401205"/>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r>
              <a:rPr lang="el-GR" sz="2800" dirty="0"/>
              <a:t>Το πολίτευμα της Γερμανίας είναι </a:t>
            </a:r>
            <a:r>
              <a:rPr lang="el-GR" sz="2800" dirty="0">
                <a:hlinkClick r:id="rId2" tooltip="Ομοσπονδιακό κράτος"/>
              </a:rPr>
              <a:t>Ομοσπονδιακή</a:t>
            </a:r>
            <a:r>
              <a:rPr lang="el-GR" sz="2800" dirty="0"/>
              <a:t> </a:t>
            </a:r>
            <a:r>
              <a:rPr lang="el-GR" sz="2800" dirty="0">
                <a:hlinkClick r:id="rId3" tooltip="Προεδρευόμενη Κοινοβουλευτική Δημοκρατία"/>
              </a:rPr>
              <a:t>Προεδρευόμενη Κοινοβουλευτική Δημοκρατία</a:t>
            </a:r>
            <a:r>
              <a:rPr lang="el-GR" sz="2800" dirty="0"/>
              <a:t>. Αρχηγός του κράτους είναι ο Ομοσπονδιακός Πρόεδρος, ο οποίος είναι ο εγγυητής του πολιτεύματος και εκπροσωπεί το γερμανικό κράτος διεθνώς.</a:t>
            </a:r>
            <a:r>
              <a:rPr lang="el-GR" sz="2800" baseline="30000" dirty="0">
                <a:hlinkClick r:id="rId4"/>
              </a:rPr>
              <a:t>[4]</a:t>
            </a:r>
            <a:r>
              <a:rPr lang="el-GR" sz="2800" dirty="0"/>
              <a:t> Η θητεία του διαρκεί πέντε χρόνια. Αρχηγός της κυβέρνησης είναι ο Καγκελάριος, ο οποίος ασκεί εκτελεστική εξουσία. Σήμερα, Πρόεδρος της Γερμανίας από τις 18 Μαρτίου 2012 είναι </a:t>
            </a:r>
            <a:r>
              <a:rPr lang="el-GR" sz="2800" dirty="0" err="1"/>
              <a:t>ο</a:t>
            </a:r>
            <a:r>
              <a:rPr lang="el-GR" sz="2800" dirty="0" err="1">
                <a:hlinkClick r:id="rId5" tooltip="Γιόαχιμ Γκάουκ"/>
              </a:rPr>
              <a:t>Γιόαχιμ</a:t>
            </a:r>
            <a:r>
              <a:rPr lang="el-GR" sz="2800" dirty="0">
                <a:hlinkClick r:id="rId5" tooltip="Γιόαχιμ Γκάουκ"/>
              </a:rPr>
              <a:t> </a:t>
            </a:r>
            <a:r>
              <a:rPr lang="el-GR" sz="2800" dirty="0" err="1">
                <a:hlinkClick r:id="rId5" tooltip="Γιόαχιμ Γκάουκ"/>
              </a:rPr>
              <a:t>Γκάουκ</a:t>
            </a:r>
            <a:r>
              <a:rPr lang="el-GR" sz="2800" dirty="0"/>
              <a:t>. Καγκελάριος της Γερμανίας είναι η </a:t>
            </a:r>
            <a:r>
              <a:rPr lang="el-GR" sz="2800" dirty="0" err="1">
                <a:hlinkClick r:id="rId6" tooltip="Άνγκελα Μέρκελ"/>
              </a:rPr>
              <a:t>Άνγκελα</a:t>
            </a:r>
            <a:r>
              <a:rPr lang="el-GR" sz="2800" dirty="0">
                <a:hlinkClick r:id="rId6" tooltip="Άνγκελα Μέρκελ"/>
              </a:rPr>
              <a:t> </a:t>
            </a:r>
            <a:r>
              <a:rPr lang="el-GR" sz="2800" dirty="0" err="1">
                <a:hlinkClick r:id="rId6" tooltip="Άνγκελα Μέρκελ"/>
              </a:rPr>
              <a:t>Μέρκελ</a:t>
            </a:r>
            <a:r>
              <a:rPr lang="el-GR" sz="2800" dirty="0"/>
              <a:t>.</a:t>
            </a:r>
          </a:p>
        </p:txBody>
      </p:sp>
    </p:spTree>
  </p:cSld>
  <p:clrMapOvr>
    <a:masterClrMapping/>
  </p:clrMapOvr>
  <p:transition>
    <p:pull dir="l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style>
          <a:lnRef idx="2">
            <a:schemeClr val="accent4">
              <a:shade val="50000"/>
            </a:schemeClr>
          </a:lnRef>
          <a:fillRef idx="1">
            <a:schemeClr val="accent4"/>
          </a:fillRef>
          <a:effectRef idx="0">
            <a:schemeClr val="accent4"/>
          </a:effectRef>
          <a:fontRef idx="minor">
            <a:schemeClr val="lt1"/>
          </a:fontRef>
        </p:style>
        <p:txBody>
          <a:bodyPr/>
          <a:lstStyle/>
          <a:p>
            <a:r>
              <a:rPr lang="el-GR" dirty="0" smtClean="0"/>
              <a:t>Θρησκεία</a:t>
            </a:r>
            <a:endParaRPr lang="el-GR" dirty="0"/>
          </a:p>
        </p:txBody>
      </p:sp>
      <p:sp>
        <p:nvSpPr>
          <p:cNvPr id="3" name="2 - Ορθογώνιο"/>
          <p:cNvSpPr/>
          <p:nvPr/>
        </p:nvSpPr>
        <p:spPr>
          <a:xfrm>
            <a:off x="0" y="1571613"/>
            <a:ext cx="9144000" cy="4524315"/>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r>
              <a:rPr lang="el-GR" sz="3200" dirty="0"/>
              <a:t>Ο </a:t>
            </a:r>
            <a:r>
              <a:rPr lang="el-GR" sz="3200" dirty="0">
                <a:hlinkClick r:id="rId2" tooltip="Χριστιανισμός"/>
              </a:rPr>
              <a:t>χριστιανισμός</a:t>
            </a:r>
            <a:r>
              <a:rPr lang="el-GR" sz="3200" dirty="0"/>
              <a:t> είναι η επικρατέστερη θρησκεία στη Γερμανία, με περίπου 53 εκατομμύρια πιστούς, σχεδόν το 64% του συνολικού πληθυσμού. Συγκεκριμένα, το 32,3% (περίπου 27 εκατ.) είναι </a:t>
            </a:r>
            <a:r>
              <a:rPr lang="el-GR" sz="3200" dirty="0">
                <a:hlinkClick r:id="rId3" tooltip="Προτεσταντισμός"/>
              </a:rPr>
              <a:t>προτεστάντες</a:t>
            </a:r>
            <a:r>
              <a:rPr lang="el-GR" sz="3200" dirty="0"/>
              <a:t> που ανήκουν κυρίως στην </a:t>
            </a:r>
            <a:r>
              <a:rPr lang="el-GR" sz="3200" dirty="0">
                <a:hlinkClick r:id="rId4" tooltip="Ευαγγελική Εκκλησία στη Γερμανία"/>
              </a:rPr>
              <a:t>Ευαγγελική Εκκλησία</a:t>
            </a:r>
            <a:r>
              <a:rPr lang="el-GR" sz="3200" dirty="0"/>
              <a:t>, και το υπόλοιπο 31% (περίπου 26 εκατ.) </a:t>
            </a:r>
            <a:r>
              <a:rPr lang="el-GR" sz="3200" dirty="0">
                <a:hlinkClick r:id="rId5" tooltip="Καθολική Εκκλησία"/>
              </a:rPr>
              <a:t>καθολικοί</a:t>
            </a:r>
            <a:r>
              <a:rPr lang="el-GR" sz="3200" dirty="0"/>
              <a:t>. Επίσης, υπάρχουν μειονότητες </a:t>
            </a:r>
            <a:r>
              <a:rPr lang="el-GR" sz="3200" dirty="0">
                <a:hlinkClick r:id="rId6" tooltip="Ανατολική Ορθόδοξη Εκκλησία"/>
              </a:rPr>
              <a:t>ορθοδόξων</a:t>
            </a:r>
            <a:r>
              <a:rPr lang="el-GR" sz="3200" dirty="0"/>
              <a:t>, </a:t>
            </a:r>
            <a:r>
              <a:rPr lang="el-GR" sz="3200" dirty="0">
                <a:hlinkClick r:id="rId7" tooltip="Κοπτική Εκκλησία (δεν έχει γραφτεί ακόμα)"/>
              </a:rPr>
              <a:t>κοπτών</a:t>
            </a:r>
            <a:r>
              <a:rPr lang="el-GR" sz="3200" dirty="0"/>
              <a:t> και άλλων χριστιανικών δογμάτων.</a:t>
            </a:r>
          </a:p>
        </p:txBody>
      </p:sp>
    </p:spTree>
  </p:cSld>
  <p:clrMapOvr>
    <a:masterClrMapping/>
  </p:clrMapOvr>
  <p:transition>
    <p:wheel/>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err="1" smtClean="0"/>
              <a:t>΄Ανγγελα</a:t>
            </a:r>
            <a:r>
              <a:rPr lang="el-GR" dirty="0" smtClean="0"/>
              <a:t>  </a:t>
            </a:r>
            <a:r>
              <a:rPr lang="el-GR" dirty="0" err="1"/>
              <a:t>Μ</a:t>
            </a:r>
            <a:r>
              <a:rPr lang="el-GR" dirty="0" err="1" smtClean="0"/>
              <a:t>έρκελ</a:t>
            </a:r>
            <a:endParaRPr lang="el-GR" dirty="0"/>
          </a:p>
        </p:txBody>
      </p:sp>
      <p:pic>
        <p:nvPicPr>
          <p:cNvPr id="21506" name="Picture 2" descr="https://upload.wikimedia.org/wikipedia/commons/thumb/2/2d/Angela_Merkel_Juli_2010_-_3zu4.jpg/170px-Angela_Merkel_Juli_2010_-_3zu4.jpg"/>
          <p:cNvPicPr>
            <a:picLocks noChangeAspect="1" noChangeArrowheads="1"/>
          </p:cNvPicPr>
          <p:nvPr/>
        </p:nvPicPr>
        <p:blipFill>
          <a:blip r:embed="rId2"/>
          <a:srcRect/>
          <a:stretch>
            <a:fillRect/>
          </a:stretch>
        </p:blipFill>
        <p:spPr bwMode="auto">
          <a:xfrm>
            <a:off x="1714480" y="1428736"/>
            <a:ext cx="5643602" cy="5072098"/>
          </a:xfrm>
          <a:prstGeom prst="rect">
            <a:avLst/>
          </a:prstGeom>
          <a:noFill/>
        </p:spPr>
      </p:pic>
    </p:spTree>
  </p:cSld>
  <p:clrMapOvr>
    <a:masterClrMapping/>
  </p:clrMapOvr>
  <p:transition>
    <p:dissolve/>
  </p:transition>
  <p:timing>
    <p:tnLst>
      <p:par>
        <p:cTn id="1" dur="indefinite" restart="never" nodeType="tmRoot"/>
      </p:par>
    </p:tnLst>
  </p:timing>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108</TotalTime>
  <Words>330</Words>
  <Application>Microsoft Office PowerPoint</Application>
  <PresentationFormat>Προβολή στην οθόνη (4:3)</PresentationFormat>
  <Paragraphs>36</Paragraphs>
  <Slides>18</Slides>
  <Notes>1</Notes>
  <HiddenSlides>0</HiddenSlides>
  <MMClips>0</MMClips>
  <ScaleCrop>false</ScaleCrop>
  <HeadingPairs>
    <vt:vector size="4" baseType="variant">
      <vt:variant>
        <vt:lpstr>Θέμα</vt:lpstr>
      </vt:variant>
      <vt:variant>
        <vt:i4>1</vt:i4>
      </vt:variant>
      <vt:variant>
        <vt:lpstr>Τίτλοι διαφανειών</vt:lpstr>
      </vt:variant>
      <vt:variant>
        <vt:i4>18</vt:i4>
      </vt:variant>
    </vt:vector>
  </HeadingPairs>
  <TitlesOfParts>
    <vt:vector size="19" baseType="lpstr">
      <vt:lpstr>Θέμα του Office</vt:lpstr>
      <vt:lpstr>ΓΕΡΜΑΝΙΑ  DEUTSCHLAND</vt:lpstr>
      <vt:lpstr>Διαφάνεια 2</vt:lpstr>
      <vt:lpstr>Λίγα λόγια</vt:lpstr>
      <vt:lpstr>Γεωγραφία</vt:lpstr>
      <vt:lpstr>Διαφάνεια 5</vt:lpstr>
      <vt:lpstr>Κλίμα</vt:lpstr>
      <vt:lpstr>πολίτευμα</vt:lpstr>
      <vt:lpstr>Θρησκεία</vt:lpstr>
      <vt:lpstr>΄Ανγγελα  Μέρκελ</vt:lpstr>
      <vt:lpstr>Πόλεις</vt:lpstr>
      <vt:lpstr>Οικονομία</vt:lpstr>
      <vt:lpstr>Χλωρίδα,πανίδα</vt:lpstr>
      <vt:lpstr>ΑΞΙΟΘΕΑΤΑ</vt:lpstr>
      <vt:lpstr>Ο ζωολογικός κήπος του Βερολίνου</vt:lpstr>
      <vt:lpstr>Διαφάνεια 15</vt:lpstr>
      <vt:lpstr>Πύλη του Βρανδεμβούργου </vt:lpstr>
      <vt:lpstr>Διαφάνεια 17</vt:lpstr>
      <vt:lpstr>ΕΥΧΑΡΙΣΤΩ  ΙΟΥΣΤΙΝΗ ΚΟΥΡΟΥΔΗ </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ΓΕΡΜΑΝΙΑ  DEUTSCHLAND</dc:title>
  <dc:creator>user</dc:creator>
  <cp:lastModifiedBy>mairi</cp:lastModifiedBy>
  <cp:revision>16</cp:revision>
  <dcterms:created xsi:type="dcterms:W3CDTF">2016-04-08T07:29:04Z</dcterms:created>
  <dcterms:modified xsi:type="dcterms:W3CDTF">2016-08-29T07:33:01Z</dcterms:modified>
</cp:coreProperties>
</file>