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20599-AE4B-424B-A4AA-7ED4A476FB20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34FC8-3B84-47F9-ADDA-BC12D239E7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4515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4FC8-3B84-47F9-ADDA-BC12D239E71B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7663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34FC8-3B84-47F9-ADDA-BC12D239E71B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2710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8215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860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6329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4183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814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6157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6785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501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6030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1358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8277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pPr/>
              <a:t>3/6/2016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9665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google.gr/url?sa=i&amp;rct=j&amp;q=&amp;esrc=s&amp;source=images&amp;cd=&amp;cad=rja&amp;uact=8&amp;ved=0ahUKEwia8tHUuOjLAhXHUhQKHVn7CvEQjRwIBw&amp;url=https://www.hotel-ami.de/karten.php?sprache=GRC&amp;ID=1424&amp;bvm=bv.117868183,d.bGg&amp;psig=AFQjCNH01MCGoN4XZmnVWr82c4rE6jgnKQ&amp;ust=1459428387532401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l-GR" sz="9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ΗΠΑ</a:t>
            </a:r>
            <a:r>
              <a:rPr lang="en-US" sz="9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sz="9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el-GR" sz="9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06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ΠΑΝΙΔΑ</a:t>
            </a:r>
            <a:endParaRPr lang="el-G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000" dirty="0" smtClean="0"/>
              <a:t>Η </a:t>
            </a:r>
            <a:r>
              <a:rPr lang="el-GR" sz="2000" dirty="0"/>
              <a:t>ΗΠΑ έχει αναμφισβήτητα τα πιο διαφορετικά πανίδας στον κόσμο </a:t>
            </a:r>
            <a:r>
              <a:rPr lang="el-GR" sz="2000" dirty="0" smtClean="0"/>
              <a:t>και </a:t>
            </a:r>
            <a:r>
              <a:rPr lang="el-GR" sz="2000" dirty="0"/>
              <a:t>έχει πολλά διακριτικά ιθαγενών ειδών </a:t>
            </a:r>
            <a:r>
              <a:rPr lang="el-GR" sz="2000" dirty="0" smtClean="0"/>
              <a:t>που</a:t>
            </a:r>
            <a:r>
              <a:rPr lang="en-US" sz="2000" dirty="0" smtClean="0"/>
              <a:t> </a:t>
            </a:r>
            <a:r>
              <a:rPr lang="el-GR" sz="2000" dirty="0" smtClean="0"/>
              <a:t>δεν </a:t>
            </a:r>
            <a:r>
              <a:rPr lang="el-GR" sz="2000" dirty="0"/>
              <a:t>βρίσκονται πουθενά αλλού στη </a:t>
            </a:r>
            <a:r>
              <a:rPr lang="el-GR" sz="2000" dirty="0" smtClean="0"/>
              <a:t>Γη. Εκτιμάται </a:t>
            </a:r>
            <a:r>
              <a:rPr lang="el-GR" sz="2000" dirty="0"/>
              <a:t>ότι 432 είδη θηλαστικών χαρακτηρίζουν την πανίδα της ηπειρωτικής </a:t>
            </a:r>
            <a:r>
              <a:rPr lang="el-GR" sz="2000" dirty="0" smtClean="0"/>
              <a:t>ΗΠΑ </a:t>
            </a:r>
            <a:r>
              <a:rPr lang="el-GR" sz="2000" dirty="0"/>
              <a:t>περισσότερα από 800 είδη πτηνών </a:t>
            </a:r>
            <a:r>
              <a:rPr lang="el-GR" sz="2000" dirty="0" smtClean="0"/>
              <a:t> </a:t>
            </a:r>
            <a:r>
              <a:rPr lang="el-GR" sz="2000" dirty="0"/>
              <a:t>και υπάρχουν περισσότερα από 100.000 γνωστά είδη εντόμων. </a:t>
            </a:r>
            <a:r>
              <a:rPr lang="el-GR" sz="2000" dirty="0" smtClean="0"/>
              <a:t> </a:t>
            </a:r>
            <a:r>
              <a:rPr lang="el-GR" sz="2000" dirty="0"/>
              <a:t>υπάρχουν 311 γνωστά ερπετά, 295 αμφίβια και 1154 γνωστά είδη ψαριών στις </a:t>
            </a:r>
            <a:r>
              <a:rPr lang="el-GR" sz="2000" dirty="0" smtClean="0"/>
              <a:t>ΗΠΑ περιλαμβάνουν, </a:t>
            </a:r>
            <a:r>
              <a:rPr lang="el-GR" sz="2000" dirty="0"/>
              <a:t>bobcat, ρακούν, μοσχοπόντικα, μεφίτης, αχυρώνα κουκουβάγια, αμερικανικό </a:t>
            </a:r>
            <a:r>
              <a:rPr lang="el-GR" sz="2000" dirty="0" smtClean="0"/>
              <a:t>βιζόν</a:t>
            </a:r>
            <a:r>
              <a:rPr lang="el-GR" sz="2000" dirty="0"/>
              <a:t>.</a:t>
            </a:r>
            <a:r>
              <a:rPr lang="el-GR" sz="2000" dirty="0" smtClean="0"/>
              <a:t> </a:t>
            </a:r>
            <a:endParaRPr lang="el-G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1" y="4365104"/>
            <a:ext cx="360191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104"/>
            <a:ext cx="264604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925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ΑΞΙΟΘΕΑΤΑ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606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23842" y="1196752"/>
            <a:ext cx="3537521" cy="29969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4400" dirty="0" smtClean="0"/>
              <a:t>ΤΟ ΑΓΑΛΜΑ ΤΗΣ ΕΛΕΥΘΕΡΙΑΣ</a:t>
            </a:r>
            <a:endParaRPr lang="el-GR" sz="44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44"/>
            <a:ext cx="5652120" cy="6857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121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311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87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mtClean="0"/>
              <a:t>ΕΥΧΑΡΙΣΤΩ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ΣΤΑΥΡΟΣ ΣΥΜΕΩΝΙΔΗΣ </a:t>
            </a:r>
            <a:br>
              <a:rPr lang="el-GR" dirty="0" smtClean="0"/>
            </a:br>
            <a:r>
              <a:rPr lang="el-GR" dirty="0" smtClean="0"/>
              <a:t>ΜΕ ΤΗΝ ΒΟΗΘΕΙΑ </a:t>
            </a:r>
            <a:br>
              <a:rPr lang="el-GR" dirty="0" smtClean="0"/>
            </a:br>
            <a:r>
              <a:rPr lang="el-GR" dirty="0" smtClean="0"/>
              <a:t>ΤΗΣ</a:t>
            </a:r>
            <a:br>
              <a:rPr lang="el-GR" dirty="0" smtClean="0"/>
            </a:br>
            <a:r>
              <a:rPr lang="el-GR" dirty="0" smtClean="0"/>
              <a:t>ΚΑΡΜΕΝ ΜΟΥΡΑΤΙΔΟΥ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5252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l-GR" sz="5400" dirty="0" smtClean="0">
                <a:solidFill>
                  <a:srgbClr val="FF0000"/>
                </a:solidFill>
              </a:rPr>
              <a:t>ΣΗΜΑΙΑ</a:t>
            </a:r>
            <a:endParaRPr lang="el-GR" sz="5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54345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3456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95463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5400" dirty="0" smtClean="0"/>
              <a:t>ΗΠΑ</a:t>
            </a:r>
            <a:endParaRPr lang="el-GR" sz="5400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3771688"/>
              </p:ext>
            </p:extLst>
          </p:nvPr>
        </p:nvGraphicFramePr>
        <p:xfrm>
          <a:off x="4499992" y="1340768"/>
          <a:ext cx="4658219" cy="4121766"/>
        </p:xfrm>
        <a:graphic>
          <a:graphicData uri="http://schemas.openxmlformats.org/drawingml/2006/table">
            <a:tbl>
              <a:tblPr firstRow="1" firstCol="1" bandRow="1"/>
              <a:tblGrid>
                <a:gridCol w="1783954"/>
                <a:gridCol w="2874265"/>
              </a:tblGrid>
              <a:tr h="527835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27543" marR="27543" marT="27543" marB="27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27543" marR="27543" marT="27543" marB="27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259670">
                <a:tc gridSpan="2">
                  <a:txBody>
                    <a:bodyPr/>
                    <a:lstStyle/>
                    <a:p>
                      <a:endParaRPr lang="el-GR"/>
                    </a:p>
                  </a:txBody>
                  <a:tcPr marL="27543" marR="27543" marT="27543" marB="27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35205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27543" marR="27543" marT="27543" marB="27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27543" marR="27543" marT="27543" marB="27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1522411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27543" marR="27543" marT="27543" marB="27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27543" marR="27543" marT="27543" marB="27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577503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27543" marR="27543" marT="27543" marB="27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27543" marR="27543" marT="27543" marB="27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319801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27543" marR="27543" marT="27543" marB="27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27543" marR="27543" marT="27543" marB="27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14211" y="1268760"/>
            <a:ext cx="9144000" cy="531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Πρωτεύουσα </a:t>
            </a:r>
            <a:r>
              <a:rPr lang="el-GR" sz="3200" dirty="0">
                <a:solidFill>
                  <a:prstClr val="black"/>
                </a:solidFill>
              </a:rPr>
              <a:t>= </a:t>
            </a:r>
            <a:r>
              <a:rPr lang="el-GR" sz="3200" dirty="0" smtClean="0">
                <a:solidFill>
                  <a:prstClr val="black"/>
                </a:solidFill>
              </a:rPr>
              <a:t>Ουάσιγκτον</a:t>
            </a:r>
            <a:endParaRPr lang="el-GR" sz="32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Μεγαλύτερη πόλη </a:t>
            </a:r>
            <a:r>
              <a:rPr lang="el-GR" sz="3200" dirty="0">
                <a:solidFill>
                  <a:prstClr val="black"/>
                </a:solidFill>
              </a:rPr>
              <a:t>= </a:t>
            </a:r>
            <a:r>
              <a:rPr lang="el-GR" sz="3200" dirty="0" smtClean="0">
                <a:solidFill>
                  <a:prstClr val="black"/>
                </a:solidFill>
              </a:rPr>
              <a:t>Νέα Υόρκη</a:t>
            </a:r>
            <a:endParaRPr lang="el-GR" sz="32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Επίσημη γλώσσα </a:t>
            </a:r>
            <a:r>
              <a:rPr lang="el-GR" sz="3200" dirty="0">
                <a:solidFill>
                  <a:prstClr val="black"/>
                </a:solidFill>
              </a:rPr>
              <a:t>= </a:t>
            </a:r>
            <a:r>
              <a:rPr lang="el-GR" sz="3200" dirty="0" smtClean="0">
                <a:solidFill>
                  <a:prstClr val="black"/>
                </a:solidFill>
              </a:rPr>
              <a:t>Αγγλικά</a:t>
            </a:r>
            <a:endParaRPr lang="el-GR" sz="32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Πολίτευμα =Ομοσπονδιακή Προεδρική Δημοκρατία</a:t>
            </a:r>
            <a:endParaRPr lang="el-GR" sz="32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Έκταση </a:t>
            </a:r>
            <a:r>
              <a:rPr lang="el-GR" sz="3200" dirty="0">
                <a:solidFill>
                  <a:prstClr val="black"/>
                </a:solidFill>
              </a:rPr>
              <a:t>= </a:t>
            </a:r>
            <a:r>
              <a:rPr lang="el-GR" sz="3200" dirty="0" smtClean="0">
                <a:solidFill>
                  <a:prstClr val="black"/>
                </a:solidFill>
              </a:rPr>
              <a:t>9.826.675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Νερό </a:t>
            </a:r>
            <a:r>
              <a:rPr lang="el-GR" sz="3200" dirty="0">
                <a:solidFill>
                  <a:prstClr val="black"/>
                </a:solidFill>
              </a:rPr>
              <a:t>= 6,76</a:t>
            </a:r>
            <a:r>
              <a:rPr lang="el-GR" sz="3200" dirty="0" smtClean="0">
                <a:solidFill>
                  <a:prstClr val="black"/>
                </a:solidFill>
              </a:rPr>
              <a:t>%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Πρόεδρος = Μπάρακ Ομπάμα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Πληθυσμός = 320.258.000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Νόμισμα = Δολάριο Η.Π.Α.($)</a:t>
            </a:r>
            <a:endParaRPr lang="el-GR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1697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dirty="0" smtClean="0"/>
              <a:t>ΛΙΓΑ ΛΟΓΙΑ</a:t>
            </a:r>
            <a:endParaRPr lang="el-GR" sz="5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Οι </a:t>
            </a:r>
            <a:r>
              <a:rPr lang="el-GR" sz="2800" b="1" dirty="0"/>
              <a:t>Ηνωμένες Πολιτείες </a:t>
            </a:r>
            <a:r>
              <a:rPr lang="el-GR" sz="2800" b="1" dirty="0" smtClean="0"/>
              <a:t>Αμερικής</a:t>
            </a:r>
            <a:r>
              <a:rPr lang="el-GR" sz="2800" dirty="0" smtClean="0"/>
              <a:t> </a:t>
            </a:r>
            <a:r>
              <a:rPr lang="el-GR" sz="2800" dirty="0"/>
              <a:t>είναι η τρίτη μεγαλύτερη σε έκταση χώρα της γης. Είναι μία </a:t>
            </a:r>
            <a:r>
              <a:rPr lang="el-GR" sz="2800" dirty="0" smtClean="0"/>
              <a:t>χώρα που </a:t>
            </a:r>
            <a:r>
              <a:rPr lang="el-GR" sz="2800" dirty="0"/>
              <a:t>περιλαμβάνει πενήντα </a:t>
            </a:r>
            <a:r>
              <a:rPr lang="el-GR" sz="2800" dirty="0" smtClean="0"/>
              <a:t>πολιτείες. </a:t>
            </a:r>
            <a:r>
              <a:rPr lang="el-GR" sz="2800" dirty="0"/>
              <a:t>Η χώρα βρίσκεται </a:t>
            </a:r>
            <a:r>
              <a:rPr lang="el-GR" sz="2800" dirty="0" smtClean="0"/>
              <a:t>στην </a:t>
            </a:r>
            <a:r>
              <a:rPr lang="el-GR" sz="2800" dirty="0"/>
              <a:t>κεντρική Βόρεια Αμερική, όπου οι σαράντα οκτώ συνεχόμενες </a:t>
            </a:r>
            <a:r>
              <a:rPr lang="el-GR" sz="2800" dirty="0" smtClean="0"/>
              <a:t>πολιτείες βρίσκονται </a:t>
            </a:r>
            <a:r>
              <a:rPr lang="el-GR" sz="2800" dirty="0"/>
              <a:t>μεταξύ του Ειρηνικού και του Ατλαντικού ωκεανού, που συνορεύουν με τον Καναδά στα βόρεια και το Μεξικό στα νότια. Η πολιτεία της Αλάσκας βρίσκεται στο βορειοδυτικά της ηπείρου, με τον Καναδά στα ανατολικά και την Ρωσία στα </a:t>
            </a:r>
            <a:r>
              <a:rPr lang="el-GR" sz="2800" dirty="0" smtClean="0"/>
              <a:t>δυτικά. </a:t>
            </a:r>
            <a:endParaRPr lang="el-GR" sz="2800" dirty="0"/>
          </a:p>
        </p:txBody>
      </p:sp>
    </p:spTree>
    <p:extLst>
      <p:ext uri="{BB962C8B-B14F-4D97-AF65-F5344CB8AC3E}">
        <p14:creationId xmlns="" xmlns:p14="http://schemas.microsoft.com/office/powerpoint/2010/main" val="2240734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141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5400" dirty="0" smtClean="0"/>
              <a:t>ΧΑΡΤΗΣ</a:t>
            </a:r>
            <a:endParaRPr lang="el-GR" sz="5400" dirty="0"/>
          </a:p>
        </p:txBody>
      </p:sp>
      <p:pic>
        <p:nvPicPr>
          <p:cNvPr id="1028" name="Picture 4" descr="https://www.hotel-ami.de/karten/usa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3" y="1601416"/>
            <a:ext cx="9147983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44255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82" y="0"/>
            <a:ext cx="9142218" cy="152157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5400" dirty="0" smtClean="0"/>
              <a:t>ΑΠΟ ΠΑΓΚΟΣΜΙΟ ΧΑΡΤΗ</a:t>
            </a:r>
            <a:endParaRPr lang="el-GR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" y="1521570"/>
            <a:ext cx="9142218" cy="533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370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l-G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ΘΡΗΣΚΕΙΕΣ</a:t>
            </a:r>
            <a:endParaRPr lang="el-GR" b="1" spc="15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Autofit/>
          </a:bodyPr>
          <a:lstStyle/>
          <a:p>
            <a:r>
              <a:rPr lang="el-GR" sz="2400" dirty="0" smtClean="0"/>
              <a:t>Σε </a:t>
            </a:r>
            <a:r>
              <a:rPr lang="el-GR" sz="2400" dirty="0"/>
              <a:t>μια έρευνα του 2002, το 59% των </a:t>
            </a:r>
            <a:r>
              <a:rPr lang="el-GR" sz="2400" dirty="0" smtClean="0"/>
              <a:t>Αμερικανών είπαν η </a:t>
            </a:r>
            <a:r>
              <a:rPr lang="el-GR" sz="2400" dirty="0"/>
              <a:t>θρησκεία έπαιζε έναν «πολύ σημαντικό ρόλο στη ζωή τους</a:t>
            </a:r>
            <a:r>
              <a:rPr lang="el-GR" sz="2400" dirty="0" smtClean="0"/>
              <a:t>».</a:t>
            </a:r>
          </a:p>
          <a:p>
            <a:r>
              <a:rPr lang="el-GR" sz="2400" dirty="0" smtClean="0"/>
              <a:t> Χριστιανοί</a:t>
            </a:r>
          </a:p>
          <a:p>
            <a:r>
              <a:rPr lang="el-GR" sz="2400" dirty="0" smtClean="0"/>
              <a:t> Προτεστάντες</a:t>
            </a:r>
          </a:p>
          <a:p>
            <a:r>
              <a:rPr lang="el-GR" sz="2400" dirty="0" smtClean="0"/>
              <a:t>Ρωμαιοκαθολικοί</a:t>
            </a:r>
          </a:p>
          <a:p>
            <a:r>
              <a:rPr lang="el-GR" sz="2400" dirty="0" smtClean="0"/>
              <a:t>Ευαγγελικοί</a:t>
            </a:r>
          </a:p>
          <a:p>
            <a:r>
              <a:rPr lang="el-GR" sz="2400" dirty="0" smtClean="0"/>
              <a:t> 1.219.931 </a:t>
            </a:r>
            <a:r>
              <a:rPr lang="el-GR" sz="2400" dirty="0"/>
              <a:t>Μάρτυρες του </a:t>
            </a:r>
            <a:r>
              <a:rPr lang="el-GR" sz="2400" dirty="0" smtClean="0"/>
              <a:t>Ιεχωβά</a:t>
            </a:r>
          </a:p>
          <a:p>
            <a:r>
              <a:rPr lang="el-GR" sz="2400" dirty="0" smtClean="0"/>
              <a:t>6.398.889 </a:t>
            </a:r>
            <a:r>
              <a:rPr lang="el-GR" sz="2400" dirty="0"/>
              <a:t>Μορμόνοι της Εκκλησίας του Ιησού Χριστού των Αγίων των Τελευταίων Ημερών</a:t>
            </a:r>
            <a:r>
              <a:rPr lang="el-GR" sz="2400" dirty="0" smtClean="0"/>
              <a:t>. </a:t>
            </a: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84892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reflection blurRad="6350" stA="60000" endA="900" endPos="58000" dir="5400000" sy="-100000" algn="bl" rotWithShape="0"/>
                </a:effectLst>
              </a:rPr>
              <a:t>OIKONOMIA</a:t>
            </a:r>
            <a:endParaRPr lang="el-GR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Οι Ηνωμένες Πολιτείες είναι η μεγαλύτερη εθνική οικονομία του </a:t>
            </a:r>
            <a:r>
              <a:rPr lang="el-GR" sz="2800" dirty="0" smtClean="0"/>
              <a:t>κόσμου</a:t>
            </a:r>
            <a:r>
              <a:rPr lang="en-US" sz="2800" dirty="0" smtClean="0"/>
              <a:t>.</a:t>
            </a:r>
            <a:r>
              <a:rPr lang="el-GR" sz="2800" dirty="0" smtClean="0"/>
              <a:t>Το </a:t>
            </a:r>
            <a:r>
              <a:rPr lang="el-GR" sz="2800" dirty="0"/>
              <a:t>δολάριο ΗΠΑ είναι το νόμισμα που χρησιμοποιείται περισσότερο στις διεθνείς συναλλαγές και </a:t>
            </a:r>
            <a:r>
              <a:rPr lang="el-GR" sz="2800"/>
              <a:t>αποτελεί </a:t>
            </a:r>
            <a:r>
              <a:rPr lang="el-GR" sz="2800" smtClean="0"/>
              <a:t>το </a:t>
            </a:r>
            <a:r>
              <a:rPr lang="el-GR" sz="2800" dirty="0"/>
              <a:t>κύριο αποθεματικό νόμισμα στον </a:t>
            </a:r>
            <a:r>
              <a:rPr lang="el-GR" sz="2800" dirty="0" smtClean="0"/>
              <a:t>κόσμο.Αρκετές </a:t>
            </a:r>
            <a:r>
              <a:rPr lang="el-GR" sz="2800" dirty="0"/>
              <a:t>χώρες το χρησιμοποιούν ως επίσημο νόμισμά τους, και σε πολλές άλλες, είναι το de facto νόμισμα. </a:t>
            </a:r>
            <a:r>
              <a:rPr lang="el-GR" sz="2800" dirty="0" smtClean="0"/>
              <a:t>Οι </a:t>
            </a:r>
            <a:r>
              <a:rPr lang="el-GR" sz="2800" dirty="0"/>
              <a:t>Ηνωμένες Πολιτείες έχουν μια μικτή </a:t>
            </a:r>
            <a:r>
              <a:rPr lang="el-GR" sz="2800" dirty="0" smtClean="0"/>
              <a:t>οικονομία, </a:t>
            </a:r>
            <a:r>
              <a:rPr lang="el-GR" sz="2800" dirty="0"/>
              <a:t>ένα μέτριο ποσοστό </a:t>
            </a:r>
            <a:r>
              <a:rPr lang="el-GR" sz="2800" dirty="0" smtClean="0"/>
              <a:t>ανεργίας </a:t>
            </a:r>
            <a:r>
              <a:rPr lang="el-GR" sz="2800" dirty="0"/>
              <a:t>και τα υψηλά επίπεδα έρευνας και επενδυτικών </a:t>
            </a:r>
            <a:r>
              <a:rPr lang="el-GR" sz="2800" dirty="0" smtClean="0"/>
              <a:t>κεφαλαίων</a:t>
            </a:r>
            <a:r>
              <a:rPr lang="en-US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="" xmlns:p14="http://schemas.microsoft.com/office/powerpoint/2010/main" val="10616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869230" cy="98072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ΧΛΩΡΙΔΑ</a:t>
            </a:r>
            <a:endParaRPr lang="el-G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163277"/>
            <a:ext cx="9144000" cy="29249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endParaRPr lang="el-GR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l-GR" sz="2000" dirty="0" smtClean="0"/>
              <a:t>Η χλωρίδα </a:t>
            </a:r>
            <a:r>
              <a:rPr lang="el-GR" sz="2000" dirty="0"/>
              <a:t>των Ηνωμένων Πολιτειών περιλαμβάνει περίπου 17.000 </a:t>
            </a:r>
            <a:r>
              <a:rPr lang="el-GR" sz="2000" dirty="0" smtClean="0"/>
              <a:t>είδη. 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>Αρκετοί παράγοντες </a:t>
            </a:r>
            <a:r>
              <a:rPr lang="el-GR" sz="2000" dirty="0"/>
              <a:t>συμβάλλουν στον πλούτο και την ποικιλία της χλωρίδας των </a:t>
            </a:r>
            <a:r>
              <a:rPr lang="el-GR" sz="2000" dirty="0" smtClean="0"/>
              <a:t>ΗΠΑ.Η χλωρίδα </a:t>
            </a:r>
            <a:r>
              <a:rPr lang="el-GR" sz="2000" dirty="0"/>
              <a:t>των Ηνωμένων Πολιτειών έχει προσφέρει στον κόσμο με ένα μεγάλο αριθμό των κηπευτικών και γεωργικών φυτών, κυρίως καλλωπιστικά </a:t>
            </a:r>
            <a:r>
              <a:rPr lang="el-GR" sz="2000" dirty="0" smtClean="0"/>
              <a:t>φυτά, </a:t>
            </a:r>
            <a:r>
              <a:rPr lang="el-GR" sz="2000" dirty="0"/>
              <a:t>κουτσουπιά, βουνό δάφνη, φαλακρό κυπαρίσσι, νότια μανόλια, και μαύρη ακρίδα, </a:t>
            </a:r>
            <a:r>
              <a:rPr lang="el-GR" sz="2000" dirty="0" smtClean="0"/>
              <a:t>αλλά </a:t>
            </a:r>
            <a:r>
              <a:rPr lang="el-GR" sz="2000" dirty="0"/>
              <a:t>και διάφορα φυτά τρόφιμα όπως τα μούρα, μαύρα σμέουρα, τα βατόμουρα, το σιρόπι </a:t>
            </a:r>
            <a:r>
              <a:rPr lang="el-GR" sz="2000" dirty="0" smtClean="0"/>
              <a:t>σφενδάμου κ.π.λ.</a:t>
            </a:r>
            <a:r>
              <a:rPr lang="el-GR" sz="1600" dirty="0"/>
              <a:t/>
            </a:r>
            <a:br>
              <a:rPr lang="el-GR" sz="1600" dirty="0"/>
            </a:br>
            <a:r>
              <a:rPr lang="el-GR" sz="1600" dirty="0"/>
              <a:t/>
            </a:r>
            <a:br>
              <a:rPr lang="el-GR" sz="1600" dirty="0"/>
            </a:br>
            <a:endParaRPr lang="el-GR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49" y="4063395"/>
            <a:ext cx="3625813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0" y="4088221"/>
            <a:ext cx="4104456" cy="2717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51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344</Words>
  <Application>Microsoft Office PowerPoint</Application>
  <PresentationFormat>Προβολή στην οθόνη (4:3)</PresentationFormat>
  <Paragraphs>36</Paragraphs>
  <Slides>15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ΗΠΑ </vt:lpstr>
      <vt:lpstr>ΣΗΜΑΙΑ</vt:lpstr>
      <vt:lpstr>ΗΠΑ</vt:lpstr>
      <vt:lpstr>ΛΙΓΑ ΛΟΓΙΑ</vt:lpstr>
      <vt:lpstr>ΧΑΡΤΗΣ</vt:lpstr>
      <vt:lpstr>ΑΠΟ ΠΑΓΚΟΣΜΙΟ ΧΑΡΤΗ</vt:lpstr>
      <vt:lpstr>ΘΡΗΣΚΕΙΕΣ</vt:lpstr>
      <vt:lpstr>OIKONOMIA</vt:lpstr>
      <vt:lpstr>ΧΛΩΡΙΔΑ</vt:lpstr>
      <vt:lpstr>ΠΑΝΙΔΑ</vt:lpstr>
      <vt:lpstr>ΑΞΙΟΘΕΑΤΑ</vt:lpstr>
      <vt:lpstr>Διαφάνεια 12</vt:lpstr>
      <vt:lpstr>Διαφάνεια 13</vt:lpstr>
      <vt:lpstr>Διαφάνεια 14</vt:lpstr>
      <vt:lpstr>ΕΥΧΑΡΙΣΤΩ  ΣΤΑΥΡΟΣ ΣΥΜΕΩΝΙΔΗΣ  ΜΕ ΤΗΝ ΒΟΗΘΕΙΑ  ΤΗΣ ΚΑΡΜΕΝ ΜΟΥΡΑΤΙΔΟΥ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ΚΟΣΜΟΣ ΜΑΣ ΜΙΑ ΓΕΙΤΟΝΙΑ    ΗΠΑ</dc:title>
  <dc:creator>χαραλαμπος μουρατιδης</dc:creator>
  <cp:lastModifiedBy>user</cp:lastModifiedBy>
  <cp:revision>20</cp:revision>
  <dcterms:created xsi:type="dcterms:W3CDTF">2016-03-19T09:25:15Z</dcterms:created>
  <dcterms:modified xsi:type="dcterms:W3CDTF">2016-06-03T08:58:46Z</dcterms:modified>
</cp:coreProperties>
</file>