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3" r:id="rId3"/>
    <p:sldId id="273" r:id="rId4"/>
    <p:sldId id="260" r:id="rId5"/>
    <p:sldId id="274" r:id="rId6"/>
    <p:sldId id="275" r:id="rId7"/>
    <p:sldId id="261" r:id="rId8"/>
    <p:sldId id="262" r:id="rId9"/>
    <p:sldId id="264" r:id="rId10"/>
    <p:sldId id="276" r:id="rId11"/>
    <p:sldId id="277" r:id="rId12"/>
    <p:sldId id="279" r:id="rId13"/>
    <p:sldId id="282" r:id="rId14"/>
    <p:sldId id="283" r:id="rId15"/>
    <p:sldId id="284" r:id="rId16"/>
    <p:sldId id="271" r:id="rId17"/>
    <p:sldId id="285"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3"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FD310A7-70C9-4D4A-87B1-69ECE44FEC7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A78500-3988-44A7-BBFF-1CC5E62E74E9}" type="datetimeFigureOut">
              <a:rPr lang="el-GR" smtClean="0"/>
              <a:pPr/>
              <a:t>3/6/2016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D310A7-70C9-4D4A-87B1-69ECE44FEC7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A78500-3988-44A7-BBFF-1CC5E62E74E9}" type="datetimeFigureOut">
              <a:rPr lang="el-GR" smtClean="0"/>
              <a:pPr/>
              <a:t>3/6/2016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FD310A7-70C9-4D4A-87B1-69ECE44FEC79}"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8%CE%AD%CE%B1%CF%84%CF%81%CE%BF_%CE%9D%CE%BF" TargetMode="External"/><Relationship Id="rId3" Type="http://schemas.openxmlformats.org/officeDocument/2006/relationships/hyperlink" Target="https://el.wikipedia.org/wiki/%CE%9A%CE%B1%CE%BB%CE%BB%CE%B9%CE%B3%CF%81%CE%B1%CF%86%CE%AF%CE%B1" TargetMode="External"/><Relationship Id="rId7" Type="http://schemas.openxmlformats.org/officeDocument/2006/relationships/hyperlink" Target="https://el.wikipedia.org/wiki/%CE%93%CE%BA%CE%AD%CE%B9%CF%83%CE%B1" TargetMode="External"/><Relationship Id="rId2" Type="http://schemas.openxmlformats.org/officeDocument/2006/relationships/hyperlink" Target="https://el.wikipedia.org/w/index.php?title=%CE%99%CE%BA%CE%B5%CE%BC%CF%80%CE%AC%CE%BD%CE%B1&amp;action=edit&amp;redlink=1" TargetMode="External"/><Relationship Id="rId1" Type="http://schemas.openxmlformats.org/officeDocument/2006/relationships/slideLayout" Target="../slideLayouts/slideLayout2.xml"/><Relationship Id="rId6" Type="http://schemas.openxmlformats.org/officeDocument/2006/relationships/hyperlink" Target="https://el.wikipedia.org/wiki/%CE%86%CE%BD%CE%B9%CE%BC%CE%B5" TargetMode="External"/><Relationship Id="rId5" Type="http://schemas.openxmlformats.org/officeDocument/2006/relationships/hyperlink" Target="https://el.wikipedia.org/wiki/%CE%9C%CE%AC%CE%BD%CE%B3%CE%BA%CE%B1" TargetMode="External"/><Relationship Id="rId4" Type="http://schemas.openxmlformats.org/officeDocument/2006/relationships/hyperlink" Target="https://el.wikipedia.org/wiki/%CE%9F%CF%81%CE%B9%CE%B3%CE%BA%CE%AC%CE%BC%CE%B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ndex.php?title=%CE%9D%CE%BF%CF%85%CE%BD%CF%84%CE%BB&amp;action=edit&amp;redlink=1" TargetMode="External"/><Relationship Id="rId7" Type="http://schemas.openxmlformats.org/officeDocument/2006/relationships/hyperlink" Target="https://el.wikipedia.org/wiki/%CE%99%CE%B1%CF%80%CF%89%CE%BD%CE%AF%CE%B1" TargetMode="External"/><Relationship Id="rId2" Type="http://schemas.openxmlformats.org/officeDocument/2006/relationships/hyperlink" Target="https://el.wikipedia.org/wiki/%CE%A1%CF%8D%CE%B6%CE%B9" TargetMode="External"/><Relationship Id="rId1" Type="http://schemas.openxmlformats.org/officeDocument/2006/relationships/slideLayout" Target="../slideLayouts/slideLayout6.xml"/><Relationship Id="rId6" Type="http://schemas.openxmlformats.org/officeDocument/2006/relationships/hyperlink" Target="https://el.wikipedia.org/w/index.php?title=%CE%9A%CF%8C%CE%BA%CE%BA%CE%B9%CE%BD%CE%BF_%CE%BA%CF%81%CE%AD%CE%B1%CF%82&amp;action=edit&amp;redlink=1" TargetMode="External"/><Relationship Id="rId5" Type="http://schemas.openxmlformats.org/officeDocument/2006/relationships/hyperlink" Target="https://el.wikipedia.org/wiki/%CE%A4%CF%8C%CF%86%CE%BF%CF%85" TargetMode="External"/><Relationship Id="rId4" Type="http://schemas.openxmlformats.org/officeDocument/2006/relationships/hyperlink" Target="https://el.wikipedia.org/wiki/%CE%A8%CE%AC%CF%81%CE%B9"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l.wikipedia.org/wiki/1945" TargetMode="External"/><Relationship Id="rId3" Type="http://schemas.openxmlformats.org/officeDocument/2006/relationships/hyperlink" Target="https://el.wikipedia.org/wiki/%CE%9A%CE%B9%CF%8C%CF%84%CE%BF" TargetMode="External"/><Relationship Id="rId7" Type="http://schemas.openxmlformats.org/officeDocument/2006/relationships/hyperlink" Target="https://el.wikipedia.org/wiki/%CE%9D%CE%B1%CE%B3%CE%BA%CE%B1%CF%83%CE%AC%CE%BA%CE%B9" TargetMode="External"/><Relationship Id="rId2" Type="http://schemas.openxmlformats.org/officeDocument/2006/relationships/hyperlink" Target="https://el.wikipedia.org/wiki/%CE%93%CE%B9%CE%BF%CE%BA%CE%BF%CF%87%CE%AC%CE%BC%CE%B1" TargetMode="External"/><Relationship Id="rId1" Type="http://schemas.openxmlformats.org/officeDocument/2006/relationships/slideLayout" Target="../slideLayouts/slideLayout2.xml"/><Relationship Id="rId6" Type="http://schemas.openxmlformats.org/officeDocument/2006/relationships/hyperlink" Target="https://el.wikipedia.org/wiki/%CE%A7%CE%B9%CF%81%CE%BF%CF%83%CE%AF%CE%BC%CE%B1" TargetMode="External"/><Relationship Id="rId5" Type="http://schemas.openxmlformats.org/officeDocument/2006/relationships/hyperlink" Target="https://el.wikipedia.org/wiki/%CE%9D%CE%B1%CE%B3%CE%BA%CF%8C%CE%B3%CE%B9%CE%B1" TargetMode="External"/><Relationship Id="rId4" Type="http://schemas.openxmlformats.org/officeDocument/2006/relationships/hyperlink" Target="https://el.wikipedia.org/wiki/%CE%9F%CF%83%CE%AC%CE%BA%CE%B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r>
              <a:rPr lang="el-GR" dirty="0" smtClean="0"/>
              <a:t>ΙΑΠΩΝΙΑ</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l-GR" dirty="0" smtClean="0"/>
              <a:t>	ΠΑΝΙΔΑ</a:t>
            </a:r>
            <a:endParaRPr lang="el-GR" dirty="0"/>
          </a:p>
        </p:txBody>
      </p:sp>
      <p:sp>
        <p:nvSpPr>
          <p:cNvPr id="3" name="2 - Θέση περιεχομένου"/>
          <p:cNvSpPr>
            <a:spLocks noGrp="1"/>
          </p:cNvSpPr>
          <p:nvPr>
            <p:ph idx="1"/>
          </p:nvPr>
        </p:nvSpPr>
        <p:spPr>
          <a:xfrm>
            <a:off x="500034" y="1500174"/>
            <a:ext cx="8229600" cy="5143536"/>
          </a:xfrm>
        </p:spPr>
        <p:style>
          <a:lnRef idx="1">
            <a:schemeClr val="accent3"/>
          </a:lnRef>
          <a:fillRef idx="2">
            <a:schemeClr val="accent3"/>
          </a:fillRef>
          <a:effectRef idx="1">
            <a:schemeClr val="accent3"/>
          </a:effectRef>
          <a:fontRef idx="minor">
            <a:schemeClr val="dk1"/>
          </a:fontRef>
        </p:style>
        <p:txBody>
          <a:bodyPr>
            <a:noAutofit/>
          </a:bodyPr>
          <a:lstStyle/>
          <a:p>
            <a:r>
              <a:rPr lang="el-GR" sz="2200" dirty="0" smtClean="0"/>
              <a:t>Στην Ιαπωνία αφθονούν θηλαστικά όπως η αλεπού, η καφετιά αρκούδα, η μαύρη αρκούδα, η νυχτερίδα, ο αγριόχοιρος, ο ασβός, η νυφίτσα, το ελάφι, ο λαγός. Μεγάλη είναι και η ποικιλία των πτηνών της χώρας, που περιλαμβάνουν είδη όπως ο γλάρος, ο κύκνος, ο ερωδιός, η πάπια, η χήνα, το άλμπατρος, ο γερανός κ.ά., των οποίων μεγάλο μέρος είναι νεροπούλια. Άλλα είδη πτηνών είναι η κουκουβάγια, το γεράκι, ο δρυοκολάπτης, ο φασιανός, καθώς και πολλά είδη ωδικών πτηνών. Από τα ερπετά που συναντιούνται στην Ιαπωνία, πολύ χαρακτηριστικό για τη χώρα είναι η μεγάλη σαλαμάνδρα. Άλλα ερπετά της Ιαπωνίας είναι διάφορα είδη φιδιών και σαυρών, οι βάτραχοι, οι θαλάσσιες χελώνες κ.ά. Στα ποτάμια της χώρας ζουν πέστροφες και καβούρια, ενώ στις θάλασσές της υπάρχουν σολομοί, τόνοι, ρέγκες, σκουμπριά, φάλαινες, δελφίνια, φώκιες, διάφορα οστρακόδερμα κ.ά.</a:t>
            </a:r>
            <a:endParaRPr lang="el-GR" sz="2200"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accent3"/>
          </a:lnRef>
          <a:fillRef idx="2">
            <a:schemeClr val="accent3"/>
          </a:fillRef>
          <a:effectRef idx="1">
            <a:schemeClr val="accent3"/>
          </a:effectRef>
          <a:fontRef idx="minor">
            <a:schemeClr val="dk1"/>
          </a:fontRef>
        </p:style>
        <p:txBody>
          <a:bodyPr/>
          <a:lstStyle/>
          <a:p>
            <a:r>
              <a:rPr lang="el-GR" dirty="0" smtClean="0">
                <a:solidFill>
                  <a:schemeClr val="bg1">
                    <a:lumMod val="95000"/>
                    <a:lumOff val="5000"/>
                  </a:schemeClr>
                </a:solidFill>
              </a:rPr>
              <a:t>ΛΕΥΚΗ ΤΙΓΡΗΣ</a:t>
            </a:r>
            <a:endParaRPr lang="el-GR" dirty="0">
              <a:solidFill>
                <a:schemeClr val="bg1">
                  <a:lumMod val="95000"/>
                  <a:lumOff val="5000"/>
                </a:schemeClr>
              </a:solidFill>
            </a:endParaRPr>
          </a:p>
        </p:txBody>
      </p:sp>
      <p:sp>
        <p:nvSpPr>
          <p:cNvPr id="3" name="2 - Υπότιτλος"/>
          <p:cNvSpPr>
            <a:spLocks noGrp="1"/>
          </p:cNvSpPr>
          <p:nvPr>
            <p:ph type="subTitle" idx="1"/>
          </p:nvPr>
        </p:nvSpPr>
        <p:spPr/>
        <p:txBody>
          <a:bodyPr/>
          <a:lstStyle/>
          <a:p>
            <a:endParaRPr lang="el-GR" dirty="0"/>
          </a:p>
        </p:txBody>
      </p:sp>
      <p:pic>
        <p:nvPicPr>
          <p:cNvPr id="4" name="Picture 2" descr="http://www.naftemporiki.gr/fu/p/645350/940/940/0x00000000005ef2c1/1/leuka-tigrakia-se-zoologiko-kipo-tis-iaponias.jpg"/>
          <p:cNvPicPr>
            <a:picLocks noChangeAspect="1" noChangeArrowheads="1"/>
          </p:cNvPicPr>
          <p:nvPr/>
        </p:nvPicPr>
        <p:blipFill>
          <a:blip r:embed="rId2"/>
          <a:srcRect/>
          <a:stretch>
            <a:fillRect/>
          </a:stretch>
        </p:blipFill>
        <p:spPr bwMode="auto">
          <a:xfrm>
            <a:off x="0" y="0"/>
            <a:ext cx="9144000" cy="6215082"/>
          </a:xfrm>
          <a:prstGeom prst="rect">
            <a:avLst/>
          </a:prstGeom>
          <a:noFill/>
        </p:spPr>
      </p:pic>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accent3"/>
          </a:lnRef>
          <a:fillRef idx="2">
            <a:schemeClr val="accent3"/>
          </a:fillRef>
          <a:effectRef idx="1">
            <a:schemeClr val="accent3"/>
          </a:effectRef>
          <a:fontRef idx="minor">
            <a:schemeClr val="dk1"/>
          </a:fontRef>
        </p:style>
        <p:txBody>
          <a:bodyPr/>
          <a:lstStyle/>
          <a:p>
            <a:r>
              <a:rPr lang="el-GR" dirty="0" smtClean="0">
                <a:solidFill>
                  <a:schemeClr val="bg1">
                    <a:lumMod val="95000"/>
                    <a:lumOff val="5000"/>
                  </a:schemeClr>
                </a:solidFill>
              </a:rPr>
              <a:t>ΙΠΤΑΜΕΝΟΣ ΣΚΙΟΥΡΟΣ</a:t>
            </a:r>
            <a:endParaRPr lang="el-GR" dirty="0">
              <a:solidFill>
                <a:schemeClr val="bg1">
                  <a:lumMod val="95000"/>
                  <a:lumOff val="5000"/>
                </a:schemeClr>
              </a:solidFill>
            </a:endParaRPr>
          </a:p>
        </p:txBody>
      </p:sp>
      <p:sp>
        <p:nvSpPr>
          <p:cNvPr id="3" name="2 - Υπότιτλος"/>
          <p:cNvSpPr>
            <a:spLocks noGrp="1"/>
          </p:cNvSpPr>
          <p:nvPr>
            <p:ph type="subTitle" idx="1"/>
          </p:nvPr>
        </p:nvSpPr>
        <p:spPr/>
        <p:txBody>
          <a:bodyPr/>
          <a:lstStyle/>
          <a:p>
            <a:endParaRPr lang="el-GR" dirty="0"/>
          </a:p>
        </p:txBody>
      </p:sp>
      <p:pic>
        <p:nvPicPr>
          <p:cNvPr id="4" name="Picture 2" descr="http://4.bp.blogspot.com/-vRZ0vuhdbwI/VmHnSKn5PLI/AAAAAAAA5Sk/WQF77NHWeL4/s1600/2.jpg"/>
          <p:cNvPicPr>
            <a:picLocks noChangeAspect="1" noChangeArrowheads="1"/>
          </p:cNvPicPr>
          <p:nvPr/>
        </p:nvPicPr>
        <p:blipFill>
          <a:blip r:embed="rId2"/>
          <a:srcRect/>
          <a:stretch>
            <a:fillRect/>
          </a:stretch>
        </p:blipFill>
        <p:spPr bwMode="auto">
          <a:xfrm>
            <a:off x="0" y="1"/>
            <a:ext cx="9144000" cy="6000767"/>
          </a:xfrm>
          <a:prstGeom prst="rect">
            <a:avLst/>
          </a:prstGeom>
          <a:noFill/>
        </p:spPr>
      </p:pic>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SAKURA</a:t>
            </a:r>
            <a:endParaRPr lang="el-GR" dirty="0"/>
          </a:p>
        </p:txBody>
      </p:sp>
      <p:pic>
        <p:nvPicPr>
          <p:cNvPr id="4" name="Picture 4" descr="http://www.thewaytoblog.com/wp-content/uploads/2013/07/kerasies-iapwnia-2.jpg"/>
          <p:cNvPicPr>
            <a:picLocks noGrp="1" noChangeAspect="1" noChangeArrowheads="1"/>
          </p:cNvPicPr>
          <p:nvPr>
            <p:ph idx="1"/>
          </p:nvPr>
        </p:nvPicPr>
        <p:blipFill>
          <a:blip r:embed="rId2"/>
          <a:srcRect/>
          <a:stretch>
            <a:fillRect/>
          </a:stretch>
        </p:blipFill>
        <p:spPr bwMode="auto">
          <a:xfrm>
            <a:off x="1524000" y="1868487"/>
            <a:ext cx="6096000" cy="4171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SAGANO</a:t>
            </a:r>
            <a:endParaRPr lang="el-GR" dirty="0"/>
          </a:p>
        </p:txBody>
      </p:sp>
      <p:pic>
        <p:nvPicPr>
          <p:cNvPr id="4" name="Picture 2" descr="http://www.infokids.gr/wp-content/uploads/2015/05/160.jpg"/>
          <p:cNvPicPr>
            <a:picLocks noGrp="1" noChangeAspect="1" noChangeArrowheads="1"/>
          </p:cNvPicPr>
          <p:nvPr>
            <p:ph idx="1"/>
          </p:nvPr>
        </p:nvPicPr>
        <p:blipFill>
          <a:blip r:embed="rId2"/>
          <a:srcRect/>
          <a:stretch>
            <a:fillRect/>
          </a:stretch>
        </p:blipFill>
        <p:spPr bwMode="auto">
          <a:xfrm>
            <a:off x="1476375" y="1616075"/>
            <a:ext cx="6191250" cy="46767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ΒΑΝ ΓΚΟΓΚ</a:t>
            </a:r>
            <a:endParaRPr lang="el-GR" dirty="0"/>
          </a:p>
        </p:txBody>
      </p:sp>
      <p:pic>
        <p:nvPicPr>
          <p:cNvPr id="4" name="Picture 2" descr="http://www.infokids.gr/wp-content/uploads/2015/03/144.jpg"/>
          <p:cNvPicPr>
            <a:picLocks noGrp="1" noChangeAspect="1" noChangeArrowheads="1"/>
          </p:cNvPicPr>
          <p:nvPr>
            <p:ph idx="1"/>
          </p:nvPr>
        </p:nvPicPr>
        <p:blipFill>
          <a:blip r:embed="rId2"/>
          <a:srcRect/>
          <a:stretch>
            <a:fillRect/>
          </a:stretch>
        </p:blipFill>
        <p:spPr bwMode="auto">
          <a:xfrm>
            <a:off x="1476375" y="1711325"/>
            <a:ext cx="6191250" cy="44862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0"/>
            <a:ext cx="9144000" cy="6857999"/>
          </a:xfrm>
        </p:spPr>
        <p:style>
          <a:lnRef idx="1">
            <a:schemeClr val="accent2"/>
          </a:lnRef>
          <a:fillRef idx="2">
            <a:schemeClr val="accent2"/>
          </a:fillRef>
          <a:effectRef idx="1">
            <a:schemeClr val="accent2"/>
          </a:effectRef>
          <a:fontRef idx="minor">
            <a:schemeClr val="dk1"/>
          </a:fontRef>
        </p:style>
        <p:txBody>
          <a:bodyPr/>
          <a:lstStyle/>
          <a:p>
            <a:r>
              <a:rPr lang="el-GR" dirty="0" smtClean="0">
                <a:solidFill>
                  <a:schemeClr val="bg1">
                    <a:lumMod val="95000"/>
                    <a:lumOff val="5000"/>
                  </a:schemeClr>
                </a:solidFill>
              </a:rPr>
              <a:t>Ο ΠΥΡΓΟΣ ΤΟΥ ΤΟΚΙΟ</a:t>
            </a:r>
            <a:endParaRPr lang="el-GR" dirty="0">
              <a:solidFill>
                <a:schemeClr val="bg1">
                  <a:lumMod val="95000"/>
                  <a:lumOff val="5000"/>
                </a:schemeClr>
              </a:solidFill>
            </a:endParaRPr>
          </a:p>
        </p:txBody>
      </p:sp>
      <p:sp>
        <p:nvSpPr>
          <p:cNvPr id="3" name="2 - Υπότιτλος"/>
          <p:cNvSpPr>
            <a:spLocks noGrp="1"/>
          </p:cNvSpPr>
          <p:nvPr>
            <p:ph type="subTitle" idx="1"/>
          </p:nvPr>
        </p:nvSpPr>
        <p:spPr/>
        <p:txBody>
          <a:bodyPr/>
          <a:lstStyle/>
          <a:p>
            <a:endParaRPr lang="el-GR"/>
          </a:p>
        </p:txBody>
      </p:sp>
      <p:pic>
        <p:nvPicPr>
          <p:cNvPr id="4" name="Picture 2" descr="http://1.bp.blogspot.com/-fGsfoT6kY0c/US2nkG1CQqI/AAAAAAAA5pk/jOjBdR9LvTA/s1600/1.jpg"/>
          <p:cNvPicPr>
            <a:picLocks noChangeAspect="1" noChangeArrowheads="1"/>
          </p:cNvPicPr>
          <p:nvPr/>
        </p:nvPicPr>
        <p:blipFill>
          <a:blip r:embed="rId2"/>
          <a:srcRect/>
          <a:stretch>
            <a:fillRect/>
          </a:stretch>
        </p:blipFill>
        <p:spPr bwMode="auto">
          <a:xfrm>
            <a:off x="0" y="0"/>
            <a:ext cx="9144000" cy="6072206"/>
          </a:xfrm>
          <a:prstGeom prst="rect">
            <a:avLst/>
          </a:prstGeom>
          <a:noFill/>
        </p:spPr>
      </p:pic>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297634"/>
          </a:xfrm>
          <a:solidFill>
            <a:schemeClr val="accent3">
              <a:lumMod val="20000"/>
              <a:lumOff val="80000"/>
            </a:schemeClr>
          </a:solidFill>
        </p:spPr>
        <p:txBody>
          <a:bodyPr>
            <a:normAutofit/>
          </a:bodyPr>
          <a:lstStyle/>
          <a:p>
            <a:r>
              <a:rPr lang="el-GR" smtClean="0">
                <a:solidFill>
                  <a:schemeClr val="bg1">
                    <a:lumMod val="95000"/>
                    <a:lumOff val="5000"/>
                  </a:schemeClr>
                </a:solidFill>
              </a:rPr>
              <a:t>ΕΥΧΑΡΙΣΤΟΥΜΕ </a:t>
            </a:r>
            <a:r>
              <a:rPr lang="el-GR" dirty="0" smtClean="0">
                <a:solidFill>
                  <a:schemeClr val="bg1">
                    <a:lumMod val="95000"/>
                    <a:lumOff val="5000"/>
                  </a:schemeClr>
                </a:solidFill>
              </a:rPr>
              <a:t/>
            </a:r>
            <a:br>
              <a:rPr lang="el-GR" dirty="0" smtClean="0">
                <a:solidFill>
                  <a:schemeClr val="bg1">
                    <a:lumMod val="95000"/>
                    <a:lumOff val="5000"/>
                  </a:schemeClr>
                </a:solidFill>
              </a:rPr>
            </a:br>
            <a:r>
              <a:rPr lang="el-GR" dirty="0" smtClean="0">
                <a:solidFill>
                  <a:schemeClr val="bg1">
                    <a:lumMod val="95000"/>
                    <a:lumOff val="5000"/>
                  </a:schemeClr>
                </a:solidFill>
              </a:rPr>
              <a:t>ΧΡΗΣΤΟΣ ΣΤΕΦΑΝΙΔΗΣ </a:t>
            </a:r>
            <a:br>
              <a:rPr lang="el-GR" dirty="0" smtClean="0">
                <a:solidFill>
                  <a:schemeClr val="bg1">
                    <a:lumMod val="95000"/>
                    <a:lumOff val="5000"/>
                  </a:schemeClr>
                </a:solidFill>
              </a:rPr>
            </a:br>
            <a:r>
              <a:rPr lang="el-GR" dirty="0" smtClean="0">
                <a:solidFill>
                  <a:schemeClr val="bg1">
                    <a:lumMod val="95000"/>
                    <a:lumOff val="5000"/>
                  </a:schemeClr>
                </a:solidFill>
              </a:rPr>
              <a:t>ΕΛΕΝΑ ΣΕΙΤΙΔΟΥ</a:t>
            </a:r>
            <a:br>
              <a:rPr lang="el-GR" dirty="0" smtClean="0">
                <a:solidFill>
                  <a:schemeClr val="bg1">
                    <a:lumMod val="95000"/>
                    <a:lumOff val="5000"/>
                  </a:schemeClr>
                </a:solidFill>
              </a:rPr>
            </a:br>
            <a:r>
              <a:rPr lang="el-GR" dirty="0" smtClean="0">
                <a:solidFill>
                  <a:schemeClr val="bg1">
                    <a:lumMod val="95000"/>
                    <a:lumOff val="5000"/>
                  </a:schemeClr>
                </a:solidFill>
              </a:rPr>
              <a:t>ΑΓΝΗ ΠΕΣΚΕΛΙΔΟΥ</a:t>
            </a:r>
            <a:br>
              <a:rPr lang="el-GR" dirty="0" smtClean="0">
                <a:solidFill>
                  <a:schemeClr val="bg1">
                    <a:lumMod val="95000"/>
                    <a:lumOff val="5000"/>
                  </a:schemeClr>
                </a:solidFill>
              </a:rPr>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Tf7vGDqWMe5zbU57F5VwEebfmhAYa8cGIo7xcI0dxNkTgRgl0x"/>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ΠΟΛΙΤΙΣΜΟΣ</a:t>
            </a:r>
            <a:endParaRPr lang="el-GR" dirty="0"/>
          </a:p>
        </p:txBody>
      </p:sp>
      <p:sp>
        <p:nvSpPr>
          <p:cNvPr id="3" name="2 - Θέση περιεχομένου"/>
          <p:cNvSpPr>
            <a:spLocks noGrp="1"/>
          </p:cNvSpPr>
          <p:nvPr>
            <p:ph idx="1"/>
          </p:nvPr>
        </p:nvSpPr>
        <p:spPr>
          <a:xfrm>
            <a:off x="457200" y="1600200"/>
            <a:ext cx="8229600" cy="4972072"/>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l-GR" dirty="0" smtClean="0"/>
              <a:t>Ο ιαπωνικός πολιτισμός έχει </a:t>
            </a:r>
            <a:r>
              <a:rPr lang="el-GR" dirty="0" smtClean="0"/>
              <a:t>εξελιχθεί. </a:t>
            </a:r>
            <a:r>
              <a:rPr lang="el-GR" dirty="0" smtClean="0"/>
              <a:t>Ο σύγχρονος πολιτισμός περιλαμβάνει επιρροές από την Ασία, Ευρώπη και Βόρεια Αμερική. </a:t>
            </a:r>
            <a:endParaRPr lang="el-GR" dirty="0" smtClean="0"/>
          </a:p>
          <a:p>
            <a:r>
              <a:rPr lang="el-GR" dirty="0" smtClean="0"/>
              <a:t>Παραδοσιακές </a:t>
            </a:r>
            <a:r>
              <a:rPr lang="el-GR" dirty="0" smtClean="0"/>
              <a:t>ιαπωνικές τέχνες περιλαμβάνουν την κεραμική, την υφαντουργία, την κατασκευή σπαθιών, </a:t>
            </a:r>
            <a:r>
              <a:rPr lang="el-GR" dirty="0" err="1" smtClean="0"/>
              <a:t>κουκλών</a:t>
            </a:r>
            <a:r>
              <a:rPr lang="el-GR" dirty="0" smtClean="0"/>
              <a:t> </a:t>
            </a:r>
            <a:r>
              <a:rPr lang="el-GR" dirty="0" smtClean="0"/>
              <a:t>.</a:t>
            </a:r>
          </a:p>
          <a:p>
            <a:r>
              <a:rPr lang="el-GR" dirty="0" smtClean="0"/>
              <a:t> </a:t>
            </a:r>
            <a:r>
              <a:rPr lang="el-GR" dirty="0" smtClean="0"/>
              <a:t>Άλλες τέχνες από την Ιαπωνία είναι το </a:t>
            </a:r>
            <a:r>
              <a:rPr lang="el-GR" dirty="0" err="1" smtClean="0">
                <a:hlinkClick r:id="rId2" tooltip="Ικεμπάνα (δεν έχει γραφτεί ακόμα)"/>
              </a:rPr>
              <a:t>ικεμπάνα</a:t>
            </a:r>
            <a:r>
              <a:rPr lang="el-GR" dirty="0" smtClean="0"/>
              <a:t>, πολεμικές τέχνες, η </a:t>
            </a:r>
            <a:r>
              <a:rPr lang="el-GR" dirty="0" smtClean="0">
                <a:hlinkClick r:id="rId3" tooltip="Καλλιγραφία"/>
              </a:rPr>
              <a:t>καλλιγραφία</a:t>
            </a:r>
            <a:r>
              <a:rPr lang="el-GR" dirty="0" smtClean="0"/>
              <a:t>, το </a:t>
            </a:r>
            <a:r>
              <a:rPr lang="el-GR" dirty="0" err="1" smtClean="0">
                <a:hlinkClick r:id="rId4" tooltip="Οριγκάμι"/>
              </a:rPr>
              <a:t>οριγκάμι</a:t>
            </a:r>
            <a:r>
              <a:rPr lang="el-GR" dirty="0" smtClean="0"/>
              <a:t>, η τελετουργία του τσαγιού, τα </a:t>
            </a:r>
            <a:r>
              <a:rPr lang="el-GR" dirty="0" err="1" smtClean="0">
                <a:hlinkClick r:id="rId5" tooltip="Μάνγκα"/>
              </a:rPr>
              <a:t>μάνγκα</a:t>
            </a:r>
            <a:r>
              <a:rPr lang="el-GR" dirty="0" smtClean="0"/>
              <a:t> και τα </a:t>
            </a:r>
            <a:r>
              <a:rPr lang="el-GR" dirty="0" err="1" smtClean="0">
                <a:hlinkClick r:id="rId6" tooltip="Άνιμε"/>
              </a:rPr>
              <a:t>άνιμε</a:t>
            </a:r>
            <a:r>
              <a:rPr lang="el-GR" dirty="0" smtClean="0"/>
              <a:t> και οι </a:t>
            </a:r>
            <a:r>
              <a:rPr lang="el-GR" dirty="0" smtClean="0">
                <a:hlinkClick r:id="rId7" tooltip="Γκέισα"/>
              </a:rPr>
              <a:t>γκέισες</a:t>
            </a:r>
            <a:r>
              <a:rPr lang="el-GR" dirty="0" smtClean="0"/>
              <a:t>.</a:t>
            </a:r>
          </a:p>
          <a:p>
            <a:r>
              <a:rPr lang="el-GR" dirty="0" smtClean="0"/>
              <a:t>Το θέατρο στην Ιαπωνία γνωρίζει εξαιρετική άνθηση. Στην Ιαπωνία αναπτύχθηκε το </a:t>
            </a:r>
            <a:r>
              <a:rPr lang="el-GR" dirty="0" smtClean="0">
                <a:hlinkClick r:id="rId8" tooltip="Θέατρο Νο"/>
              </a:rPr>
              <a:t>θέατρο</a:t>
            </a:r>
            <a:r>
              <a:rPr lang="el-GR" dirty="0" smtClean="0"/>
              <a:t>, λέξη που σημαίνει «παράσταση, εκτέλεση, δράμα». Οι ηθοποιοί την εκτελούν με αργές και γεμάτες θρησκευτικότητα κινήσεις.</a:t>
            </a:r>
          </a:p>
          <a:p>
            <a:endParaRPr lang="el-GR" dirty="0"/>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ΚΟΥΖΙΝΑ</a:t>
            </a:r>
            <a:endParaRPr lang="el-GR" dirty="0"/>
          </a:p>
        </p:txBody>
      </p:sp>
      <p:sp>
        <p:nvSpPr>
          <p:cNvPr id="3" name="2 - Ορθογώνιο"/>
          <p:cNvSpPr/>
          <p:nvPr/>
        </p:nvSpPr>
        <p:spPr>
          <a:xfrm>
            <a:off x="500034" y="1857364"/>
            <a:ext cx="8072494" cy="35548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l-GR" sz="2500" dirty="0"/>
              <a:t>Η ιαπωνική κουζίνα χρησιμοποιεί ως βάση τροφές όπως το ιαπωνικό </a:t>
            </a:r>
            <a:r>
              <a:rPr lang="el-GR" sz="2500" dirty="0">
                <a:hlinkClick r:id="rId2" tooltip="Ρύζι"/>
              </a:rPr>
              <a:t>ρύζι</a:t>
            </a:r>
            <a:r>
              <a:rPr lang="el-GR" sz="2500" dirty="0"/>
              <a:t> και </a:t>
            </a:r>
            <a:r>
              <a:rPr lang="el-GR" sz="2500" dirty="0" smtClean="0"/>
              <a:t>τα </a:t>
            </a:r>
            <a:r>
              <a:rPr lang="el-GR" sz="2500" dirty="0" err="1" smtClean="0">
                <a:hlinkClick r:id="rId3" tooltip="Νουντλ (δεν έχει γραφτεί ακόμα)"/>
              </a:rPr>
              <a:t>νουντλ</a:t>
            </a:r>
            <a:r>
              <a:rPr lang="el-GR" sz="2500" dirty="0"/>
              <a:t>, τις οποίες αναμιγνύει με σούπα ή </a:t>
            </a:r>
            <a:r>
              <a:rPr lang="el-GR" sz="2500" dirty="0" err="1"/>
              <a:t>οκάζου</a:t>
            </a:r>
            <a:r>
              <a:rPr lang="el-GR" sz="2500" dirty="0"/>
              <a:t> - πιάτα από </a:t>
            </a:r>
            <a:r>
              <a:rPr lang="el-GR" sz="2500" dirty="0">
                <a:hlinkClick r:id="rId4" tooltip="Ψάρι"/>
              </a:rPr>
              <a:t>ψάρι</a:t>
            </a:r>
            <a:r>
              <a:rPr lang="el-GR" sz="2500" dirty="0"/>
              <a:t>, </a:t>
            </a:r>
            <a:r>
              <a:rPr lang="el-GR" sz="2500" dirty="0" err="1"/>
              <a:t>λαχανικά,</a:t>
            </a:r>
            <a:r>
              <a:rPr lang="el-GR" sz="2500" dirty="0" err="1">
                <a:hlinkClick r:id="rId5" tooltip="Τόφου"/>
              </a:rPr>
              <a:t>τόφου</a:t>
            </a:r>
            <a:r>
              <a:rPr lang="el-GR" sz="2500" dirty="0"/>
              <a:t> κ.ά.- για να τους δώσουν γεύση. Στην αρχή της σύγχρονης περιόδου εισήχθησαν στην Ιαπωνία συστατικά όπως το </a:t>
            </a:r>
            <a:r>
              <a:rPr lang="el-GR" sz="2500" dirty="0">
                <a:hlinkClick r:id="rId6" tooltip="Κόκκινο κρέας (δεν έχει γραφτεί ακόμα)"/>
              </a:rPr>
              <a:t>κόκκινο κρέας</a:t>
            </a:r>
            <a:r>
              <a:rPr lang="el-GR" sz="2500" dirty="0"/>
              <a:t> τα οποία δεν είχαν χρησιμοποιηθεί παλαιότερα. Ο οδηγός </a:t>
            </a:r>
            <a:r>
              <a:rPr lang="el-GR" sz="2500" dirty="0" err="1"/>
              <a:t>Μισελίν</a:t>
            </a:r>
            <a:r>
              <a:rPr lang="el-GR" sz="2500" dirty="0"/>
              <a:t> έχει δώσει στα εστιατόρια στην Ιαπωνία περισσότερα αστέρια </a:t>
            </a:r>
            <a:r>
              <a:rPr lang="el-GR" sz="2500" dirty="0" err="1"/>
              <a:t>απ'ότι</a:t>
            </a:r>
            <a:r>
              <a:rPr lang="el-GR" sz="2500" dirty="0"/>
              <a:t> σε όλο τον υπόλοιπο κόσμο μαζί</a:t>
            </a:r>
            <a:r>
              <a:rPr lang="el-GR" sz="2500" baseline="30000" dirty="0">
                <a:hlinkClick r:id="rId7"/>
              </a:rPr>
              <a:t>[83]</a:t>
            </a:r>
            <a:r>
              <a:rPr lang="el-GR" sz="2500" dirty="0"/>
              <a:t>.</a:t>
            </a: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otherside.gr/wp-content/uploads/2014/09/giapwnezika-fagita-ypervolika-xaritwmena-gia-na-ta-fas-1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3.amazonaws.com/foodspotting-ec2/reviews/230519/thumb_600.jpg?1291120007"/>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ΔΗΜΟΓΡΑΦΙΑ</a:t>
            </a:r>
            <a:endParaRPr lang="el-GR" dirty="0"/>
          </a:p>
        </p:txBody>
      </p:sp>
      <p:sp>
        <p:nvSpPr>
          <p:cNvPr id="4" name="3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2500" dirty="0"/>
              <a:t>Ο πληθυσμός, με βάση την απογραφή του 2010, είναι 128.057.352</a:t>
            </a:r>
            <a:r>
              <a:rPr lang="el-GR" sz="2500" dirty="0" smtClean="0"/>
              <a:t>.</a:t>
            </a:r>
            <a:r>
              <a:rPr lang="el-GR" sz="2500" dirty="0"/>
              <a:t> </a:t>
            </a:r>
            <a:endParaRPr lang="el-GR" sz="2500" dirty="0" smtClean="0"/>
          </a:p>
          <a:p>
            <a:r>
              <a:rPr lang="el-GR" sz="2500" dirty="0" smtClean="0"/>
              <a:t>Το </a:t>
            </a:r>
            <a:r>
              <a:rPr lang="el-GR" sz="2500" dirty="0"/>
              <a:t>προσδόκιμο ζωής στο σύνολο του πληθυσμού υπολογίστηκε το 2015 στα 84,74 χρόνια (81,4 για τους άνδρες και 88,26 για τις </a:t>
            </a:r>
            <a:r>
              <a:rPr lang="el-GR" sz="2500" dirty="0" smtClean="0"/>
              <a:t>γυναίκες).</a:t>
            </a:r>
            <a:endParaRPr lang="el-GR" sz="2500" dirty="0"/>
          </a:p>
          <a:p>
            <a:pPr>
              <a:buNone/>
            </a:pPr>
            <a:endParaRPr lang="el-GR" sz="2500"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ΠΟΛΕΙΣ</a:t>
            </a:r>
            <a:endParaRPr lang="el-GR" dirty="0"/>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l-GR" sz="2500" dirty="0"/>
              <a:t>Το Τόκιο είναι μία από τις μεγαλύτερες πόλεις του κόσμου με περισσότερους από 12.500.000 κατοίκους. Η </a:t>
            </a:r>
            <a:r>
              <a:rPr lang="el-GR" sz="2500" dirty="0" smtClean="0">
                <a:hlinkClick r:id="rId2" tooltip="Γιοκοχάμα"/>
              </a:rPr>
              <a:t>Γιοκοχάμα</a:t>
            </a:r>
            <a:r>
              <a:rPr lang="el-GR" sz="2500" dirty="0" smtClean="0"/>
              <a:t> βρίσκεται </a:t>
            </a:r>
            <a:r>
              <a:rPr lang="el-GR" sz="2500" dirty="0"/>
              <a:t>σε απόσταση 35 χιλιομέτρων και έχει περισσότερους από 3,6 εκατομμύρια κατοίκους</a:t>
            </a:r>
            <a:r>
              <a:rPr lang="el-GR" sz="2500" dirty="0" smtClean="0"/>
              <a:t>.</a:t>
            </a:r>
            <a:endParaRPr lang="el-GR" sz="2500" baseline="30000" dirty="0" smtClean="0"/>
          </a:p>
          <a:p>
            <a:r>
              <a:rPr lang="el-GR" sz="2500" dirty="0"/>
              <a:t> Άλλες μεγάλες πόλεις της είναι το </a:t>
            </a:r>
            <a:r>
              <a:rPr lang="el-GR" sz="2500" dirty="0">
                <a:hlinkClick r:id="rId3" tooltip="Κιότο"/>
              </a:rPr>
              <a:t>Κιότο</a:t>
            </a:r>
            <a:r>
              <a:rPr lang="el-GR" sz="2500" dirty="0"/>
              <a:t>, η </a:t>
            </a:r>
            <a:r>
              <a:rPr lang="el-GR" sz="2500" dirty="0">
                <a:hlinkClick r:id="rId4" tooltip="Οσάκα"/>
              </a:rPr>
              <a:t>Οσάκα</a:t>
            </a:r>
            <a:r>
              <a:rPr lang="el-GR" sz="2500" dirty="0"/>
              <a:t>, η </a:t>
            </a:r>
            <a:r>
              <a:rPr lang="el-GR" sz="2500" dirty="0">
                <a:hlinkClick r:id="rId5" tooltip="Ναγκόγια"/>
              </a:rPr>
              <a:t>Ναγκόγια</a:t>
            </a:r>
            <a:r>
              <a:rPr lang="el-GR" sz="2500" dirty="0"/>
              <a:t> </a:t>
            </a:r>
            <a:r>
              <a:rPr lang="el-GR" sz="2500" dirty="0" smtClean="0"/>
              <a:t>και</a:t>
            </a:r>
          </a:p>
          <a:p>
            <a:r>
              <a:rPr lang="el-GR" sz="2500" dirty="0" smtClean="0"/>
              <a:t> </a:t>
            </a:r>
            <a:r>
              <a:rPr lang="el-GR" sz="2500" dirty="0"/>
              <a:t>οι </a:t>
            </a:r>
            <a:r>
              <a:rPr lang="el-GR" sz="2500" dirty="0" smtClean="0"/>
              <a:t>ιστορικές πόλεις</a:t>
            </a:r>
            <a:r>
              <a:rPr lang="el-GR" sz="2500" dirty="0"/>
              <a:t> </a:t>
            </a:r>
            <a:r>
              <a:rPr lang="el-GR" sz="2500" dirty="0">
                <a:hlinkClick r:id="rId6" tooltip="Χιροσίμα"/>
              </a:rPr>
              <a:t>Χιροσίμα</a:t>
            </a:r>
            <a:r>
              <a:rPr lang="el-GR" sz="2500" dirty="0"/>
              <a:t> και </a:t>
            </a:r>
            <a:r>
              <a:rPr lang="el-GR" sz="2500" dirty="0">
                <a:hlinkClick r:id="rId7" tooltip="Ναγκασάκι"/>
              </a:rPr>
              <a:t>Ναγκασάκι</a:t>
            </a:r>
            <a:r>
              <a:rPr lang="el-GR" sz="2500" dirty="0"/>
              <a:t>, που το </a:t>
            </a:r>
            <a:r>
              <a:rPr lang="el-GR" sz="2500" dirty="0">
                <a:hlinkClick r:id="rId8" tooltip="1945"/>
              </a:rPr>
              <a:t>1945</a:t>
            </a:r>
            <a:r>
              <a:rPr lang="el-GR" sz="2500" dirty="0"/>
              <a:t> καταστράφηκαν εντελώς από ατομικές βόμβες.</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86808" cy="57150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l-GR" dirty="0" smtClean="0"/>
              <a:t>ΓΕΩΓΡΑΦΙΑ</a:t>
            </a:r>
            <a:endParaRPr lang="el-GR" dirty="0"/>
          </a:p>
        </p:txBody>
      </p:sp>
      <p:sp>
        <p:nvSpPr>
          <p:cNvPr id="3" name="2 - Θέση περιεχομένου"/>
          <p:cNvSpPr>
            <a:spLocks noGrp="1"/>
          </p:cNvSpPr>
          <p:nvPr>
            <p:ph idx="1"/>
          </p:nvPr>
        </p:nvSpPr>
        <p:spPr>
          <a:xfrm>
            <a:off x="500034" y="928670"/>
            <a:ext cx="8258204" cy="5715040"/>
          </a:xfrm>
        </p:spPr>
        <p:style>
          <a:lnRef idx="1">
            <a:schemeClr val="accent2"/>
          </a:lnRef>
          <a:fillRef idx="2">
            <a:schemeClr val="accent2"/>
          </a:fillRef>
          <a:effectRef idx="1">
            <a:schemeClr val="accent2"/>
          </a:effectRef>
          <a:fontRef idx="minor">
            <a:schemeClr val="dk1"/>
          </a:fontRef>
        </p:style>
        <p:txBody>
          <a:bodyPr>
            <a:noAutofit/>
          </a:bodyPr>
          <a:lstStyle/>
          <a:p>
            <a:r>
              <a:rPr lang="el-GR" sz="2000" dirty="0" smtClean="0"/>
              <a:t>Η Ιαπωνία αποτελεί νησιωτική χώρα, με κυριότερα νησιά το Χονσού, το </a:t>
            </a:r>
            <a:r>
              <a:rPr lang="el-GR" sz="2000" dirty="0" err="1" smtClean="0"/>
              <a:t>Χοκκάιντο</a:t>
            </a:r>
            <a:r>
              <a:rPr lang="el-GR" sz="2000" dirty="0" smtClean="0"/>
              <a:t>, το </a:t>
            </a:r>
            <a:r>
              <a:rPr lang="el-GR" sz="2000" dirty="0" err="1" smtClean="0"/>
              <a:t>Κιούσου</a:t>
            </a:r>
            <a:r>
              <a:rPr lang="el-GR" sz="2000" dirty="0" smtClean="0"/>
              <a:t> και το Σικόκου, στα οποία μπορούν να προστεθούν περίπου 3.000 μικρότερα νησιά. Ορεινή και ηφαιστειογενής είναι η αλυσίδα των νησιών της, με τα πολυάριθμα ηφαίστειά της, 192 στον αριθμό. </a:t>
            </a:r>
            <a:endParaRPr lang="el-GR" sz="2000" dirty="0" smtClean="0"/>
          </a:p>
          <a:p>
            <a:r>
              <a:rPr lang="el-GR" sz="2000" dirty="0" smtClean="0"/>
              <a:t>Βρίσκεται στη </a:t>
            </a:r>
            <a:r>
              <a:rPr lang="el-GR" sz="2000" dirty="0" smtClean="0"/>
              <a:t>συμβολή τριών τεκτονικών πλακών, κάτι που ευθύνεται και για τους συχνούς σεισμούς που συμβαίνουν στη περιοχή</a:t>
            </a:r>
            <a:r>
              <a:rPr lang="el-GR" sz="2000" dirty="0" smtClean="0"/>
              <a:t>.</a:t>
            </a:r>
          </a:p>
          <a:p>
            <a:r>
              <a:rPr lang="el-GR" sz="2000" dirty="0" smtClean="0"/>
              <a:t> </a:t>
            </a:r>
            <a:r>
              <a:rPr lang="el-GR" sz="2000" dirty="0" smtClean="0"/>
              <a:t>Το έδαφός της είναι κατά βάση ορεινό, με δύο κύριες οροσειρές. Στη μία από αυτές ξεχωρίζει η οροσειρά των Ιαπωνικών Άλπεων που χωρίζει στη μέση το νησί Χονσού και εκτείνεται μέχρι το ηφαίστειο Φούτζι</a:t>
            </a:r>
            <a:r>
              <a:rPr lang="el-GR" sz="2000" dirty="0" smtClean="0"/>
              <a:t>.</a:t>
            </a:r>
          </a:p>
          <a:p>
            <a:r>
              <a:rPr lang="el-GR" sz="2000" dirty="0" smtClean="0"/>
              <a:t> </a:t>
            </a:r>
            <a:r>
              <a:rPr lang="el-GR" sz="2000" dirty="0" smtClean="0"/>
              <a:t>Οι ποταμοί της Ιαπωνίας έχουν γενικά μικρό μήκος με μόλις έξι από αυτούς να υπερβαίνουν τα 200 χιλιόμετρα. </a:t>
            </a:r>
            <a:endParaRPr lang="el-GR" sz="2000" dirty="0" smtClean="0"/>
          </a:p>
          <a:p>
            <a:r>
              <a:rPr lang="el-GR" sz="2000" dirty="0" smtClean="0"/>
              <a:t>Χαρακτηρίζεται </a:t>
            </a:r>
            <a:r>
              <a:rPr lang="el-GR" sz="2000" dirty="0" smtClean="0"/>
              <a:t>ακόμα από αρκετές λίμνες, πολλές από τις οποίες σχηματίζονται στον κρατήρα των ηφαιστείων της.</a:t>
            </a:r>
            <a:endParaRPr lang="el-GR" sz="2000" dirty="0"/>
          </a:p>
        </p:txBody>
      </p:sp>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TotalTime>
  <Words>418</Words>
  <Application>Microsoft Office PowerPoint</Application>
  <PresentationFormat>Προβολή στην οθόνη (4:3)</PresentationFormat>
  <Paragraphs>30</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Αποκορύφωμα</vt:lpstr>
      <vt:lpstr>ΙΑΠΩΝΙΑ</vt:lpstr>
      <vt:lpstr>Διαφάνεια 2</vt:lpstr>
      <vt:lpstr>ΠΟΛΙΤΙΣΜΟΣ</vt:lpstr>
      <vt:lpstr>ΚΟΥΖΙΝΑ</vt:lpstr>
      <vt:lpstr>Διαφάνεια 5</vt:lpstr>
      <vt:lpstr>Διαφάνεια 6</vt:lpstr>
      <vt:lpstr>ΔΗΜΟΓΡΑΦΙΑ</vt:lpstr>
      <vt:lpstr>ΠΟΛΕΙΣ</vt:lpstr>
      <vt:lpstr>ΓΕΩΓΡΑΦΙΑ</vt:lpstr>
      <vt:lpstr> ΠΑΝΙΔΑ</vt:lpstr>
      <vt:lpstr>ΛΕΥΚΗ ΤΙΓΡΗΣ</vt:lpstr>
      <vt:lpstr>ΙΠΤΑΜΕΝΟΣ ΣΚΙΟΥΡΟΣ</vt:lpstr>
      <vt:lpstr>SAKURA</vt:lpstr>
      <vt:lpstr>SAGANO</vt:lpstr>
      <vt:lpstr>ΒΑΝ ΓΚΟΓΚ</vt:lpstr>
      <vt:lpstr>Ο ΠΥΡΓΟΣ ΤΟΥ ΤΟΚΙΟ</vt:lpstr>
      <vt:lpstr>ΕΥΧΑΡΙΣΤΟΥΜΕ  ΧΡΗΣΤΟΣ ΣΤΕΦΑΝΙΔΗΣ  ΕΛΕΝΑ ΣΕΙΤΙΔΟΥ ΑΓΝΗ ΠΕΣΚΕΛΙΔΟΥ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ΙΑΠΩΝΙΑ</dc:title>
  <dc:creator>user</dc:creator>
  <cp:lastModifiedBy>user</cp:lastModifiedBy>
  <cp:revision>18</cp:revision>
  <dcterms:created xsi:type="dcterms:W3CDTF">2016-03-28T09:57:32Z</dcterms:created>
  <dcterms:modified xsi:type="dcterms:W3CDTF">2016-06-03T08:58:26Z</dcterms:modified>
</cp:coreProperties>
</file>