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90" r:id="rId10"/>
    <p:sldId id="266" r:id="rId11"/>
    <p:sldId id="267" r:id="rId12"/>
    <p:sldId id="268" r:id="rId13"/>
    <p:sldId id="283" r:id="rId14"/>
    <p:sldId id="273" r:id="rId15"/>
    <p:sldId id="276" r:id="rId16"/>
    <p:sldId id="277" r:id="rId17"/>
    <p:sldId id="281" r:id="rId18"/>
    <p:sldId id="284" r:id="rId19"/>
    <p:sldId id="285" r:id="rId20"/>
    <p:sldId id="288" r:id="rId21"/>
    <p:sldId id="294" r:id="rId22"/>
    <p:sldId id="291" r:id="rId23"/>
    <p:sldId id="292" r:id="rId24"/>
    <p:sldId id="293" r:id="rId25"/>
    <p:sldId id="278" r:id="rId26"/>
    <p:sldId id="265" r:id="rId27"/>
    <p:sldId id="289" r:id="rId28"/>
    <p:sldId id="287" r:id="rId29"/>
    <p:sldId id="286" r:id="rId30"/>
    <p:sldId id="27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222"/>
    <a:srgbClr val="D80A0A"/>
    <a:srgbClr val="FFFF00"/>
    <a:srgbClr val="FB1929"/>
    <a:srgbClr val="FF0066"/>
    <a:srgbClr val="B713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2" autoAdjust="0"/>
    <p:restoredTop sz="94624" autoAdjust="0"/>
  </p:normalViewPr>
  <p:slideViewPr>
    <p:cSldViewPr>
      <p:cViewPr>
        <p:scale>
          <a:sx n="60" d="100"/>
          <a:sy n="60" d="100"/>
        </p:scale>
        <p:origin x="-166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C260-1D36-4ADC-9434-C23712D3C173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B45B-FA85-4940-93C4-7A89AF7FDB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9B45B-FA85-4940-93C4-7A89AF7FDBBC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E2F2-9A00-4BD0-AFB1-5070550A5D5A}" type="datetimeFigureOut">
              <a:rPr lang="el-GR" smtClean="0"/>
              <a:pPr/>
              <a:t>29/8/2016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B351-E0B4-4407-86E0-F570A2D2D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A%CE%AC%CE%B4%CE%B9%CE%BE" TargetMode="External"/><Relationship Id="rId3" Type="http://schemas.openxmlformats.org/officeDocument/2006/relationships/hyperlink" Target="https://el.wikipedia.org/wiki/%CE%99%CF%83%CF%80%CE%B1%CE%BD%CE%B9%CE%BA%CE%AC" TargetMode="External"/><Relationship Id="rId7" Type="http://schemas.openxmlformats.org/officeDocument/2006/relationships/hyperlink" Target="https://el.wikipedia.org/wiki/%CE%A3%CE%B5%CE%B2%CE%AF%CE%BB%CE%BB%CE%B7" TargetMode="External"/><Relationship Id="rId2" Type="http://schemas.openxmlformats.org/officeDocument/2006/relationships/hyperlink" Target="https://el.wikipedia.org/wiki/%CE%A6%CE%BB%CE%B1%CE%BC%CE%AD%CE%BD%CE%BA%CE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5%CF%80%CE%BF%CE%BA%CE%BF%CF%85%CE%BB%CF%84%CE%BF%CF%8D%CF%81%CE%B1" TargetMode="External"/><Relationship Id="rId11" Type="http://schemas.openxmlformats.org/officeDocument/2006/relationships/hyperlink" Target="https://el.wikipedia.org/wiki/%CE%95%CE%BE%CF%84%CF%81%CE%B5%CE%BC%CE%B1%CE%B4%CE%BF%CF%8D%CF%81%CE%B1" TargetMode="External"/><Relationship Id="rId5" Type="http://schemas.openxmlformats.org/officeDocument/2006/relationships/hyperlink" Target="https://el.wikipedia.org/wiki/%CE%91%CE%BD%CE%B4%CE%B1%CE%BB%CE%BF%CF%85%CF%83%CE%AF%CE%B1" TargetMode="External"/><Relationship Id="rId10" Type="http://schemas.openxmlformats.org/officeDocument/2006/relationships/hyperlink" Target="https://el.wikipedia.org/wiki/%CE%A0%CE%B5%CF%81%CE%B9%CE%BF%CF%87%CE%AE_%CF%84%CE%B7%CF%82_%CE%9C%CE%BF%CF%8D%CF%81%CE%B8%CE%B9%CE%B1" TargetMode="External"/><Relationship Id="rId4" Type="http://schemas.openxmlformats.org/officeDocument/2006/relationships/hyperlink" Target="https://el.wikipedia.org/wiki/%CE%99%CF%83%CF%80%CE%B1%CE%BD%CE%AF%CE%B1" TargetMode="External"/><Relationship Id="rId9" Type="http://schemas.openxmlformats.org/officeDocument/2006/relationships/hyperlink" Target="https://el.wikipedia.org/wiki/%CE%9C%CE%AC%CE%BB%CE%B1%CE%B3%CE%B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%CE%A6%CE%BB%CE%B1%CE%BC%CE%AD%CE%BD%CE%BA%CE%BF&amp;action=edit&amp;section=24" TargetMode="External"/><Relationship Id="rId2" Type="http://schemas.openxmlformats.org/officeDocument/2006/relationships/hyperlink" Target="https://el.wikipedia.org/w/index.php?title=%CE%A6%CE%BB%CE%B1%CE%BC%CE%AD%CE%BD%CE%BA%CE%BF&amp;veaction=edit&amp;vesection=2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3_%CE%9F%CE%BA%CF%84%CF%89%CE%B2%CF%81%CE%AF%CE%BF%CF%85" TargetMode="External"/><Relationship Id="rId3" Type="http://schemas.openxmlformats.org/officeDocument/2006/relationships/hyperlink" Target="https://el.wikipedia.org/wiki/%CE%92%CE%B1%CF%83%CE%B9%CE%BB%CE%B5%CF%85%CF%8C%CE%BC%CE%B5%CE%BD%CE%B7_%CE%9A%CE%BF%CE%B9%CE%BD%CE%BF%CE%B2%CE%BF%CF%85%CE%BB%CE%B5%CF%85%CF%84%CE%B9%CE%BA%CE%AE_%CE%94%CE%B7%CE%BC%CE%BF%CE%BA%CF%81%CE%B1%CF%84%CE%AF%CE%B1" TargetMode="External"/><Relationship Id="rId7" Type="http://schemas.openxmlformats.org/officeDocument/2006/relationships/hyperlink" Target="https://el.wikipedia.org/wiki/1978" TargetMode="External"/><Relationship Id="rId2" Type="http://schemas.openxmlformats.org/officeDocument/2006/relationships/hyperlink" Target="https://el.wikipedia.org/wiki/%CE%99%CF%83%CF%80%CE%B1%CE%BD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29_%CE%94%CE%B5%CE%BA%CE%B5%CE%BC%CE%B2%CF%81%CE%AF%CE%BF%CF%85" TargetMode="External"/><Relationship Id="rId11" Type="http://schemas.openxmlformats.org/officeDocument/2006/relationships/hyperlink" Target="https://el.wikipedia.org/wiki/%CE%A0%CE%BF%CE%BB%CE%B9%CF%84%CE%B9%CE%BA%CE%AE_%CF%84%CE%B7%CF%82_%CE%99%CF%83%CF%80%CE%B1%CE%BD%CE%AF%CE%B1%CF%82" TargetMode="External"/><Relationship Id="rId5" Type="http://schemas.openxmlformats.org/officeDocument/2006/relationships/hyperlink" Target="https://el.wikipedia.org/wiki/%CE%A3%CF%8D%CE%BD%CF%84%CE%B1%CE%B3%CE%BC%CE%B1" TargetMode="External"/><Relationship Id="rId10" Type="http://schemas.openxmlformats.org/officeDocument/2006/relationships/hyperlink" Target="https://el.wikipedia.org/wiki/%CE%A6%CF%81%CE%B1%CE%BD%CF%83%CE%AF%CF%83%CE%BA%CE%BF_%CE%A6%CF%81%CE%AC%CE%BD%CE%BA%CE%BF" TargetMode="External"/><Relationship Id="rId4" Type="http://schemas.openxmlformats.org/officeDocument/2006/relationships/hyperlink" Target="https://el.wikipedia.org/wiki/%CE%A0%CF%81%CF%89%CE%B8%CF%85%CF%80%CE%BF%CF%85%CF%81%CE%B3%CF%8C%CF%82" TargetMode="External"/><Relationship Id="rId9" Type="http://schemas.openxmlformats.org/officeDocument/2006/relationships/hyperlink" Target="https://el.wikipedia.org/wiki/20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E%B1%CE%B8%CE%BF%CE%BB%CE%B9%CE%BA%CE%B9%CF%83%CE%BC%CF%8C%CF%82" TargetMode="External"/><Relationship Id="rId2" Type="http://schemas.openxmlformats.org/officeDocument/2006/relationships/hyperlink" Target="https://el.wikipedia.org/wiki/%CE%A7%CF%81%CE%B9%CF%83%CF%84%CE%B9%CE%B1%CE%BD%CE%B9%CF%83%CE%BC%CF%8C%CF%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AC%CF%80%CE%B1%CF%82" TargetMode="External"/><Relationship Id="rId2" Type="http://schemas.openxmlformats.org/officeDocument/2006/relationships/hyperlink" Target="https://el.wikipedia.org/wiki/%CE%A1%CF%89%CE%BC%CE%B1%CE%B9%CE%BF%CE%BA%CE%B1%CE%B8%CE%BF%CE%BB%CE%B9%CE%BA%CE%AE_%CE%95%CE%BA%CE%BA%CE%BB%CE%B7%CF%83%CE%AF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/index.php?title=%CE%99%CF%83%CF%80%CE%B1%CE%BD%CE%B9%CE%BA%CF%8C%CF%82_%CE%B1%CE%B5%CF%84%CF%8C%CF%82&amp;action=edit&amp;redlink=1" TargetMode="External"/><Relationship Id="rId3" Type="http://schemas.openxmlformats.org/officeDocument/2006/relationships/hyperlink" Target="https://el.wikipedia.org/wiki/%CE%9B%CE%B1%CE%B3%CF%8C%CF%82" TargetMode="External"/><Relationship Id="rId7" Type="http://schemas.openxmlformats.org/officeDocument/2006/relationships/hyperlink" Target="https://el.wikipedia.org/w/index.php?title=%CE%99%CE%B2%CE%B7%CF%81%CE%B9%CE%BA%CF%8C%CF%82_%CE%AF%CE%B2%CE%B7%CE%BE&amp;action=edit&amp;redlink=1" TargetMode="External"/><Relationship Id="rId2" Type="http://schemas.openxmlformats.org/officeDocument/2006/relationships/hyperlink" Target="https://el.wikipedia.org/wiki/%CE%A0%CE%B1%CE%BD%CE%AF%CE%B4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9%CE%B2%CE%B7%CF%81%CE%B9%CE%BA%CF%8C%CF%82_%CE%BB%CF%8D%CE%B3%CE%BA%CE%B1%CF%82" TargetMode="External"/><Relationship Id="rId5" Type="http://schemas.openxmlformats.org/officeDocument/2006/relationships/hyperlink" Target="https://el.wikipedia.org/w/index.php?title=%CE%9C%CE%B1%CE%B3%CF%8E%CF%84%CE%BF%CF%82&amp;action=edit&amp;redlink=1" TargetMode="External"/><Relationship Id="rId4" Type="http://schemas.openxmlformats.org/officeDocument/2006/relationships/hyperlink" Target="https://el.wikipedia.org/wiki/%CE%9C%CE%B1%CE%B3%CE%BA%CE%BF%CF%8D%CF%83%CF%84%CE%B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D%CE%B4%CF%8C%CF%81%CF%81%CE%B1" TargetMode="External"/><Relationship Id="rId13" Type="http://schemas.openxmlformats.org/officeDocument/2006/relationships/hyperlink" Target="https://el.wikipedia.org/wiki/%CE%9C%CE%B1%CF%81%CF%8C%CE%BA%CE%BF" TargetMode="External"/><Relationship Id="rId3" Type="http://schemas.openxmlformats.org/officeDocument/2006/relationships/hyperlink" Target="https://el.wikipedia.org/wiki/%CE%95%CF%85%CF%81%CF%8E%CF%80%CE%B7" TargetMode="External"/><Relationship Id="rId7" Type="http://schemas.openxmlformats.org/officeDocument/2006/relationships/hyperlink" Target="https://el.wikipedia.org/wiki/%CE%A0%CF%85%CF%81%CE%B7%CE%BD%CE%B1%CE%AF%CE%B1" TargetMode="External"/><Relationship Id="rId12" Type="http://schemas.openxmlformats.org/officeDocument/2006/relationships/hyperlink" Target="https://el.wikipedia.org/wiki/%CE%93%CE%B9%CE%B2%CF%81%CE%B1%CE%BB%CF%84%CE%AC%CF%81" TargetMode="External"/><Relationship Id="rId2" Type="http://schemas.openxmlformats.org/officeDocument/2006/relationships/hyperlink" Target="https://el.wikipedia.org/wiki/%CE%99%CF%83%CF%80%CE%B1%CE%BD%CE%B9%CE%BA%CE%AE_%CE%B3%CE%BB%CF%8E%CF%83%CF%83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3%CE%B1%CE%BB%CE%BB%CE%AF%CE%B1" TargetMode="External"/><Relationship Id="rId11" Type="http://schemas.openxmlformats.org/officeDocument/2006/relationships/hyperlink" Target="https://el.wikipedia.org/wiki/%CE%A0%CE%BF%CF%81%CF%84%CE%BF%CE%B3%CE%B1%CE%BB%CE%AF%CE%B1" TargetMode="External"/><Relationship Id="rId5" Type="http://schemas.openxmlformats.org/officeDocument/2006/relationships/hyperlink" Target="https://el.wikipedia.org/wiki/%CE%92%CE%B9%CF%83%CE%BA%CE%B1%CF%8A%CE%BA%CF%8C%CF%82_%CE%BA%CF%8C%CE%BB%CF%80%CE%BF%CF%82" TargetMode="External"/><Relationship Id="rId10" Type="http://schemas.openxmlformats.org/officeDocument/2006/relationships/hyperlink" Target="https://el.wikipedia.org/wiki/%CE%91%CF%84%CE%BB%CE%B1%CE%BD%CF%84%CE%B9%CE%BA%CF%8C%CF%82_%CE%A9%CE%BA%CE%B5%CE%B1%CE%BD%CF%8C%CF%82" TargetMode="External"/><Relationship Id="rId4" Type="http://schemas.openxmlformats.org/officeDocument/2006/relationships/hyperlink" Target="https://el.wikipedia.org/wiki/%CE%99%CE%B2%CE%B7%CF%81%CE%B9%CE%BA%CE%AE_%CE%A7%CE%B5%CF%81%CF%83%CF%8C%CE%BD%CE%B7%CF%83%CE%BF%CF%82" TargetMode="External"/><Relationship Id="rId9" Type="http://schemas.openxmlformats.org/officeDocument/2006/relationships/hyperlink" Target="https://el.wikipedia.org/wiki/%CE%9C%CE%B5%CF%83%CF%8C%CE%B3%CE%B5%CE%B9%CE%BF%CF%82_%CE%98%CE%AC%CE%BB%CE%B1%CF%83%CF%83%CE%B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2%CE%B5%CF%81%CE%BF%CE%BB%CE%AF%CE%BD%CE%BF" TargetMode="External"/><Relationship Id="rId3" Type="http://schemas.openxmlformats.org/officeDocument/2006/relationships/hyperlink" Target="https://el.wikipedia.org/wiki/%CE%92%CE%BF%CE%AE%CE%B8%CE%B5%CE%B9%CE%B1:%CE%9F%CE%B4%CE%B7%CE%B3%CF%8C%CF%82_%CF%80%CF%81%CE%BF%CF%86%CE%BF%CF%81%CE%AC%CF%82_IPA" TargetMode="External"/><Relationship Id="rId7" Type="http://schemas.openxmlformats.org/officeDocument/2006/relationships/hyperlink" Target="https://el.wikipedia.org/wiki/%CE%9B%CE%BF%CE%BD%CE%B4%CE%AF%CE%BD%CE%BF" TargetMode="External"/><Relationship Id="rId2" Type="http://schemas.openxmlformats.org/officeDocument/2006/relationships/hyperlink" Target="https://el.wikipedia.org/wiki/%CE%99%CF%83%CF%80%CE%B1%CE%BD%CE%B9%CE%BA%CE%AE_%CE%B3%CE%BB%CF%8E%CF%83%CF%83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5%CF%85%CF%81%CF%89%CF%80%CE%B1%CF%8A%CE%BA%CE%AE_%CE%88%CE%BD%CF%89%CF%83%CE%B7" TargetMode="External"/><Relationship Id="rId5" Type="http://schemas.openxmlformats.org/officeDocument/2006/relationships/hyperlink" Target="https://el.wikipedia.org/wiki/%CE%9C%CE%B7%CF%84%CF%81%CE%BF%CF%80%CE%BF%CE%BB%CE%B9%CF%84%CE%B9%CE%BA%CE%AE_%CE%A0%CE%B5%CF%81%CE%B9%CE%BF%CF%87%CE%AE_%CF%84%CE%B7%CF%82_%CE%9C%CE%B1%CE%B4%CF%81%CE%AF%CF%84%CE%B7%CF%82" TargetMode="External"/><Relationship Id="rId4" Type="http://schemas.openxmlformats.org/officeDocument/2006/relationships/hyperlink" Target="https://el.wikipedia.org/wiki/%CE%99%CF%83%CF%80%CE%B1%CE%BD%CE%AF%CE%B1" TargetMode="External"/><Relationship Id="rId9" Type="http://schemas.openxmlformats.org/officeDocument/2006/relationships/hyperlink" Target="https://el.wikipedia.org/wiki/%CE%A0%CE%B1%CF%81%CE%AF%CF%83%CE%B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9%CF%83%CF%80%CE%B1%CE%BD%CE%AF%CE%B1" TargetMode="External"/><Relationship Id="rId2" Type="http://schemas.openxmlformats.org/officeDocument/2006/relationships/hyperlink" Target="https://el.wikipedia.org/wiki/%CE%99%CF%83%CF%80%CE%B1%CE%BD%CE%B9%CE%BA%CE%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3%CF%84%CE%B5%CE%BD%CF%8C_%CF%84%CE%BF%CF%85_%CE%93%CE%B9%CE%B2%CF%81%CE%B1%CE%BB%CF%84%CE%AC%CF%81" TargetMode="External"/><Relationship Id="rId5" Type="http://schemas.openxmlformats.org/officeDocument/2006/relationships/hyperlink" Target="https://el.wikipedia.org/wiki/%CE%91%CE%BD%CE%B4%CE%B1%CE%BB%CE%BF%CF%85%CF%83%CE%AF%CE%B1" TargetMode="External"/><Relationship Id="rId4" Type="http://schemas.openxmlformats.org/officeDocument/2006/relationships/hyperlink" Target="https://el.wikipedia.org/wiki/%CE%9C%CE%AC%CE%BB%CE%B1%CE%B3%CE%B1_(%CE%B5%CF%80%CE%B1%CF%81%CF%87%CE%AF%CE%B1)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Mithras&amp;action=edit&amp;redlink=1" TargetMode="External"/><Relationship Id="rId2" Type="http://schemas.openxmlformats.org/officeDocument/2006/relationships/hyperlink" Target="https://el.wikipedia.org/w/index.php?title=%CE%A4%CE%B1%CF%8D%CF%81%CE%BF%CF%82_(%CE%B6%CF%8E%CE%BF)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Ισπανία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Flag_of_Spai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143750" cy="476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Φορεσιές της Ισπανίας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$_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53826">
            <a:off x="1282866" y="1597585"/>
            <a:ext cx="6286512" cy="46379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56801330571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755199"/>
          </a:xfrm>
        </p:spPr>
      </p:pic>
      <p:pic>
        <p:nvPicPr>
          <p:cNvPr id="5" name="Picture 4" descr="hiszpank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traje_tipico_espanol_461580_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pic>
        <p:nvPicPr>
          <p:cNvPr id="5" name="Picture 4" descr="paradosiakes foresies ispanias.jp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2" y="0"/>
            <a:ext cx="9073008" cy="1484784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Φλαμένκο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924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D80A0A"/>
                </a:solidFill>
              </a:rPr>
              <a:t>Το </a:t>
            </a:r>
            <a:r>
              <a:rPr lang="el-GR" sz="2400" b="1" dirty="0" smtClean="0">
                <a:solidFill>
                  <a:srgbClr val="D80A0A"/>
                </a:solidFill>
              </a:rPr>
              <a:t>Φλαμένκο</a:t>
            </a:r>
            <a:r>
              <a:rPr lang="el-GR" sz="2400" baseline="30000" dirty="0" smtClean="0">
                <a:solidFill>
                  <a:srgbClr val="D80A0A"/>
                </a:solidFill>
                <a:hlinkClick r:id="rId2"/>
              </a:rPr>
              <a:t>[1]</a:t>
            </a:r>
            <a:r>
              <a:rPr lang="el-GR" sz="2400" dirty="0" smtClean="0">
                <a:solidFill>
                  <a:srgbClr val="D80A0A"/>
                </a:solidFill>
              </a:rPr>
              <a:t> (</a:t>
            </a:r>
            <a:r>
              <a:rPr lang="el-GR" sz="2400" dirty="0" smtClean="0">
                <a:solidFill>
                  <a:srgbClr val="D80A0A"/>
                </a:solidFill>
                <a:hlinkClick r:id="rId3" tooltip="Ισπανικά"/>
              </a:rPr>
              <a:t>ισπ.</a:t>
            </a:r>
            <a:r>
              <a:rPr lang="el-GR" sz="2400" dirty="0" smtClean="0">
                <a:solidFill>
                  <a:srgbClr val="D80A0A"/>
                </a:solidFill>
              </a:rPr>
              <a:t> </a:t>
            </a:r>
            <a:r>
              <a:rPr lang="el-GR" sz="2400" i="1" dirty="0" smtClean="0">
                <a:solidFill>
                  <a:srgbClr val="D80A0A"/>
                </a:solidFill>
              </a:rPr>
              <a:t>Flamenco</a:t>
            </a:r>
            <a:r>
              <a:rPr lang="el-GR" sz="2400" dirty="0" smtClean="0">
                <a:solidFill>
                  <a:srgbClr val="D80A0A"/>
                </a:solidFill>
              </a:rPr>
              <a:t>) είναι ένας </a:t>
            </a:r>
            <a:r>
              <a:rPr lang="el-GR" sz="2400" dirty="0" smtClean="0">
                <a:solidFill>
                  <a:srgbClr val="D80A0A"/>
                </a:solidFill>
                <a:hlinkClick r:id="rId4" tooltip="Ισπανία"/>
              </a:rPr>
              <a:t>ισπανικός</a:t>
            </a:r>
            <a:r>
              <a:rPr lang="el-GR" sz="2400" dirty="0" smtClean="0">
                <a:solidFill>
                  <a:srgbClr val="D80A0A"/>
                </a:solidFill>
              </a:rPr>
              <a:t> όρος που αφορά ένα είδος μουσικής και χορού, ο οποίος χρησιμοποιήθηκε για πρώτη φορά κατά τον 19ο αιώνα.</a:t>
            </a:r>
          </a:p>
          <a:p>
            <a:r>
              <a:rPr lang="el-GR" sz="2400" dirty="0" smtClean="0">
                <a:solidFill>
                  <a:srgbClr val="D80A0A"/>
                </a:solidFill>
              </a:rPr>
              <a:t>Το φλαμένκο ενσωματώνει μια σύνθετη μουσική και πολιτισμική παράδοση. Προήλθε αρχικά από την περιφέρεια της </a:t>
            </a:r>
            <a:r>
              <a:rPr lang="el-GR" sz="2400" dirty="0" smtClean="0">
                <a:solidFill>
                  <a:srgbClr val="D80A0A"/>
                </a:solidFill>
                <a:hlinkClick r:id="rId5" tooltip="Ανδαλουσία"/>
              </a:rPr>
              <a:t>Ανδαλουσίας</a:t>
            </a:r>
            <a:r>
              <a:rPr lang="el-GR" sz="2400" dirty="0" smtClean="0">
                <a:solidFill>
                  <a:srgbClr val="D80A0A"/>
                </a:solidFill>
              </a:rPr>
              <a:t>, όπου αναπτύχθηκε σαν ξεχωριστή </a:t>
            </a:r>
            <a:r>
              <a:rPr lang="el-GR" sz="2400" dirty="0" smtClean="0">
                <a:solidFill>
                  <a:srgbClr val="D80A0A"/>
                </a:solidFill>
                <a:hlinkClick r:id="rId6" tooltip="Υποκουλτούρα"/>
              </a:rPr>
              <a:t>υποκουλτούρα</a:t>
            </a:r>
            <a:r>
              <a:rPr lang="el-GR" sz="2400" dirty="0" smtClean="0">
                <a:solidFill>
                  <a:srgbClr val="D80A0A"/>
                </a:solidFill>
              </a:rPr>
              <a:t> με κέντρα τη </a:t>
            </a:r>
            <a:r>
              <a:rPr lang="el-GR" sz="2400" dirty="0" smtClean="0">
                <a:solidFill>
                  <a:srgbClr val="D80A0A"/>
                </a:solidFill>
                <a:hlinkClick r:id="rId7" tooltip="Σεβίλλη"/>
              </a:rPr>
              <a:t>Σεβίλλη</a:t>
            </a:r>
            <a:r>
              <a:rPr lang="el-GR" sz="2400" dirty="0" smtClean="0">
                <a:solidFill>
                  <a:srgbClr val="D80A0A"/>
                </a:solidFill>
              </a:rPr>
              <a:t>, το </a:t>
            </a:r>
            <a:r>
              <a:rPr lang="el-GR" sz="2400" dirty="0" smtClean="0">
                <a:solidFill>
                  <a:srgbClr val="D80A0A"/>
                </a:solidFill>
                <a:hlinkClick r:id="rId8" tooltip="Κάδιξ"/>
              </a:rPr>
              <a:t>Κάδιξ</a:t>
            </a:r>
            <a:r>
              <a:rPr lang="el-GR" sz="2400" dirty="0" smtClean="0">
                <a:solidFill>
                  <a:srgbClr val="D80A0A"/>
                </a:solidFill>
              </a:rPr>
              <a:t> και τη </a:t>
            </a:r>
            <a:r>
              <a:rPr lang="el-GR" sz="2400" dirty="0" smtClean="0">
                <a:solidFill>
                  <a:srgbClr val="D80A0A"/>
                </a:solidFill>
                <a:hlinkClick r:id="rId9" tooltip="Μάλαγα"/>
              </a:rPr>
              <a:t>Μάλαγα</a:t>
            </a:r>
            <a:r>
              <a:rPr lang="el-GR" sz="2400" dirty="0" smtClean="0">
                <a:solidFill>
                  <a:srgbClr val="D80A0A"/>
                </a:solidFill>
              </a:rPr>
              <a:t>, στη συνέχεια όμως εξελίχτηκε σε χαρακτηριστικό κομμάτι του πολιτισμού ολόκληρης της </a:t>
            </a:r>
            <a:r>
              <a:rPr lang="el-GR" sz="2400" dirty="0" smtClean="0">
                <a:solidFill>
                  <a:srgbClr val="D80A0A"/>
                </a:solidFill>
                <a:hlinkClick r:id="rId4" tooltip="Ισπανία"/>
              </a:rPr>
              <a:t>Ισπανίας</a:t>
            </a:r>
            <a:r>
              <a:rPr lang="el-GR" sz="2400" dirty="0" smtClean="0">
                <a:solidFill>
                  <a:srgbClr val="D80A0A"/>
                </a:solidFill>
              </a:rPr>
              <a:t>, ενσωματώνοντας και μετασχηματίζοντας λαϊκά μουσικά στοιχεία σε διαφοροποιημένες μουσικές φόρμες και από άλλες περιφέρειες, όπως η </a:t>
            </a:r>
            <a:r>
              <a:rPr lang="el-GR" sz="2400" dirty="0" smtClean="0">
                <a:solidFill>
                  <a:srgbClr val="D80A0A"/>
                </a:solidFill>
                <a:hlinkClick r:id="rId10" tooltip="Περιοχή της Μούρθια"/>
              </a:rPr>
              <a:t>Μούρθια</a:t>
            </a:r>
            <a:r>
              <a:rPr lang="el-GR" sz="2400" dirty="0" smtClean="0">
                <a:solidFill>
                  <a:srgbClr val="D80A0A"/>
                </a:solidFill>
              </a:rPr>
              <a:t> κι η </a:t>
            </a:r>
            <a:r>
              <a:rPr lang="el-GR" sz="2400" dirty="0" smtClean="0">
                <a:solidFill>
                  <a:srgbClr val="D80A0A"/>
                </a:solidFill>
                <a:hlinkClick r:id="rId11" tooltip="Εξτρεμαδούρα"/>
              </a:rPr>
              <a:t>Εξτρεμαδούρα</a:t>
            </a:r>
            <a:r>
              <a:rPr lang="el-GR" sz="2400" dirty="0" smtClean="0">
                <a:solidFill>
                  <a:srgbClr val="D80A0A"/>
                </a:solidFill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Χορευτές του φλαμένκο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6929486" cy="4525963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Χορευτές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hlinkClick r:id="rId2" tooltip="Επεξεργασία ενότητας: Χορευτές"/>
              </a:rPr>
              <a:t>Επεξεργασία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 | 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hlinkClick r:id="rId3" tooltip="Επεξεργασία ενότητας: Χορευτές"/>
              </a:rPr>
              <a:t>επεξεργασία κώδικα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  <a:endParaRPr lang="el-G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Lola Flores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Λόλα Φλόρες)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Cristina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Hoyos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Κριστίνα Όγιος)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Antonio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Gades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Αντόνιο Γκάδες)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Antonio Canales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Αντόνιο Κανάλες)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Joaquín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Cortés(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Χοακίν Κορτές)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María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Pagés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Μαρία Παχές)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Antonia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Mercé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Αντόνια Μερθέ)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Carmen Cortés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Κάρμεν Κορτές)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Maria Serrano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Μαρία Σεράνο)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Aída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Gómez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Αΐδα Γκόμεθ)</a:t>
            </a:r>
          </a:p>
          <a:p>
            <a:endParaRPr lang="el-GR" dirty="0"/>
          </a:p>
        </p:txBody>
      </p:sp>
      <p:sp>
        <p:nvSpPr>
          <p:cNvPr id="4" name="5-Point Star 3"/>
          <p:cNvSpPr/>
          <p:nvPr/>
        </p:nvSpPr>
        <p:spPr>
          <a:xfrm rot="3735717">
            <a:off x="6572264" y="3000372"/>
            <a:ext cx="2000264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B1929"/>
                </a:solidFill>
              </a:rPr>
              <a:t>Πολίτευμα της Ισπανίας</a:t>
            </a:r>
            <a:endParaRPr lang="el-GR" dirty="0">
              <a:solidFill>
                <a:srgbClr val="FB19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0066"/>
                </a:solidFill>
              </a:rPr>
              <a:t>To πολίτευμα της </a:t>
            </a:r>
            <a:r>
              <a:rPr lang="el-GR" dirty="0" smtClean="0">
                <a:solidFill>
                  <a:srgbClr val="FF0066"/>
                </a:solidFill>
                <a:hlinkClick r:id="rId2" tooltip="Ισπανία"/>
              </a:rPr>
              <a:t>Ισπανίας</a:t>
            </a:r>
            <a:r>
              <a:rPr lang="el-GR" dirty="0" smtClean="0">
                <a:solidFill>
                  <a:srgbClr val="FF0066"/>
                </a:solidFill>
              </a:rPr>
              <a:t> είναι </a:t>
            </a:r>
            <a:r>
              <a:rPr lang="el-GR" dirty="0" smtClean="0">
                <a:solidFill>
                  <a:srgbClr val="FF0066"/>
                </a:solidFill>
                <a:hlinkClick r:id="rId3" tooltip="Βασιλευόμενη Κοινοβουλευτική Δημοκρατία"/>
              </a:rPr>
              <a:t>Βασιλευόμενη Κοινοβουλευτική Δημοκρατία</a:t>
            </a:r>
            <a:r>
              <a:rPr lang="el-GR" dirty="0" smtClean="0">
                <a:solidFill>
                  <a:srgbClr val="FF0066"/>
                </a:solidFill>
              </a:rPr>
              <a:t>. Αρχηγός Κράτους είναι ο εκάστοτε Ισπανός Μονάρχης και αρχηγός Κυβερνήσεως, ο</a:t>
            </a:r>
            <a:r>
              <a:rPr lang="el-GR" dirty="0" smtClean="0">
                <a:solidFill>
                  <a:srgbClr val="FF0066"/>
                </a:solidFill>
                <a:hlinkClick r:id="rId4" tooltip="Πρωθυπουργός"/>
              </a:rPr>
              <a:t>Πρωθυπουργός</a:t>
            </a:r>
            <a:r>
              <a:rPr lang="el-GR" dirty="0" smtClean="0">
                <a:solidFill>
                  <a:srgbClr val="FF0066"/>
                </a:solidFill>
              </a:rPr>
              <a:t>. </a:t>
            </a:r>
          </a:p>
          <a:p>
            <a:r>
              <a:rPr lang="el-GR" dirty="0" smtClean="0">
                <a:solidFill>
                  <a:srgbClr val="FF0066"/>
                </a:solidFill>
              </a:rPr>
              <a:t>Το σύστημα είναι πολυκομματικό, με την κυβέρνηση να ασκεί εκτελεστική εξουσία και τα δύο σώματα του Κοινοβουλίου να ασκούν την κεντρική νομοθετική εξουσία. </a:t>
            </a:r>
          </a:p>
          <a:p>
            <a:r>
              <a:rPr lang="el-GR" dirty="0" smtClean="0">
                <a:solidFill>
                  <a:srgbClr val="FF0066"/>
                </a:solidFill>
              </a:rPr>
              <a:t>Η δικαστική εξουσία είναι ανεξάρτητη. </a:t>
            </a:r>
          </a:p>
          <a:p>
            <a:r>
              <a:rPr lang="el-GR" dirty="0" smtClean="0">
                <a:solidFill>
                  <a:srgbClr val="FF0066"/>
                </a:solidFill>
              </a:rPr>
              <a:t>Η χώρα έχει </a:t>
            </a:r>
            <a:r>
              <a:rPr lang="el-GR" dirty="0" smtClean="0">
                <a:solidFill>
                  <a:srgbClr val="FF0066"/>
                </a:solidFill>
                <a:hlinkClick r:id="rId5" tooltip="Σύνταγμα"/>
              </a:rPr>
              <a:t>Σύνταγμα</a:t>
            </a:r>
            <a:r>
              <a:rPr lang="el-GR" dirty="0" smtClean="0">
                <a:solidFill>
                  <a:srgbClr val="FF0066"/>
                </a:solidFill>
              </a:rPr>
              <a:t> που τέθηκε σε ισχύ στις </a:t>
            </a:r>
            <a:r>
              <a:rPr lang="el-GR" dirty="0" smtClean="0">
                <a:solidFill>
                  <a:srgbClr val="FF0066"/>
                </a:solidFill>
                <a:hlinkClick r:id="rId6" tooltip="29 Δεκεμβρίου"/>
              </a:rPr>
              <a:t>29 Δεκεμβρίου</a:t>
            </a:r>
            <a:r>
              <a:rPr lang="el-GR" dirty="0" smtClean="0">
                <a:solidFill>
                  <a:srgbClr val="FF0066"/>
                </a:solidFill>
              </a:rPr>
              <a:t> του </a:t>
            </a:r>
            <a:r>
              <a:rPr lang="el-GR" dirty="0" smtClean="0">
                <a:solidFill>
                  <a:srgbClr val="FF0066"/>
                </a:solidFill>
                <a:hlinkClick r:id="rId7" tooltip="1978"/>
              </a:rPr>
              <a:t>1978</a:t>
            </a:r>
            <a:r>
              <a:rPr lang="el-GR" dirty="0" smtClean="0">
                <a:solidFill>
                  <a:srgbClr val="FF0066"/>
                </a:solidFill>
              </a:rPr>
              <a:t>.</a:t>
            </a:r>
          </a:p>
          <a:p>
            <a:r>
              <a:rPr lang="el-GR" dirty="0" smtClean="0">
                <a:solidFill>
                  <a:srgbClr val="FF0066"/>
                </a:solidFill>
              </a:rPr>
              <a:t>Στις </a:t>
            </a:r>
            <a:r>
              <a:rPr lang="el-GR" dirty="0" smtClean="0">
                <a:solidFill>
                  <a:srgbClr val="FF0066"/>
                </a:solidFill>
                <a:hlinkClick r:id="rId8" tooltip="3 Οκτωβρίου"/>
              </a:rPr>
              <a:t>3 Οκτωβρίου</a:t>
            </a:r>
            <a:r>
              <a:rPr lang="el-GR" dirty="0" smtClean="0">
                <a:solidFill>
                  <a:srgbClr val="FF0066"/>
                </a:solidFill>
              </a:rPr>
              <a:t> του </a:t>
            </a:r>
            <a:r>
              <a:rPr lang="el-GR" dirty="0" smtClean="0">
                <a:solidFill>
                  <a:srgbClr val="FF0066"/>
                </a:solidFill>
                <a:hlinkClick r:id="rId9" tooltip="2008"/>
              </a:rPr>
              <a:t>2008</a:t>
            </a:r>
            <a:r>
              <a:rPr lang="el-GR" dirty="0" smtClean="0">
                <a:solidFill>
                  <a:srgbClr val="FF0066"/>
                </a:solidFill>
              </a:rPr>
              <a:t> εγκρίθηκαν 4 διατάγματα από την κυβέρνηση και αναγνωρίστηκαν για πρώτη φορά επίσημα οι αδικίες που έγιναν σε βάρος των δημοκρατικών πολιτών από τον εμφύλιο πόλεμο και τη μετέπειτα δικτατορία του </a:t>
            </a:r>
            <a:r>
              <a:rPr lang="el-GR" dirty="0" smtClean="0">
                <a:solidFill>
                  <a:srgbClr val="FF0066"/>
                </a:solidFill>
                <a:hlinkClick r:id="rId10" tooltip="Φρανσίσκο Φράνκο"/>
              </a:rPr>
              <a:t>Φρανσίσκο Φράνκο</a:t>
            </a:r>
            <a:r>
              <a:rPr lang="el-GR" baseline="30000" dirty="0" smtClean="0">
                <a:solidFill>
                  <a:srgbClr val="FF0066"/>
                </a:solidFill>
                <a:hlinkClick r:id="rId11"/>
              </a:rPr>
              <a:t>[1]</a:t>
            </a:r>
            <a:endParaRPr lang="el-GR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Θρησκείες  της   Ισπανίας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Θρησκεία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Οι Ισπανοί είναι κατά το μεγαλύτερο μέρος τους </a:t>
            </a:r>
            <a:r>
              <a:rPr lang="el-GR" dirty="0" smtClean="0">
                <a:solidFill>
                  <a:srgbClr val="7030A0"/>
                </a:solidFill>
                <a:hlinkClick r:id="rId2" tooltip="Χριστιανισμός"/>
              </a:rPr>
              <a:t>χριστιανοί</a:t>
            </a:r>
            <a:r>
              <a:rPr lang="el-GR" dirty="0" smtClean="0">
                <a:solidFill>
                  <a:srgbClr val="7030A0"/>
                </a:solidFill>
              </a:rPr>
              <a:t> </a:t>
            </a:r>
            <a:r>
              <a:rPr lang="el-GR" dirty="0" smtClean="0">
                <a:solidFill>
                  <a:srgbClr val="7030A0"/>
                </a:solidFill>
                <a:hlinkClick r:id="rId3" tooltip="Καθολικισμός"/>
              </a:rPr>
              <a:t>Ρωμαιοκαθολικοί</a:t>
            </a:r>
            <a:r>
              <a:rPr lang="el-GR" dirty="0" smtClean="0">
                <a:solidFill>
                  <a:srgbClr val="7030A0"/>
                </a:solidFill>
              </a:rPr>
              <a:t>, αν και η δύναμη της Εκκλησίας έχει μειωθεί αρκετά τα τελευταία χρόνια.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4429132"/>
            <a:ext cx="1857388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3000396"/>
          </a:xfrm>
        </p:spPr>
        <p:txBody>
          <a:bodyPr/>
          <a:lstStyle/>
          <a:p>
            <a:r>
              <a:rPr lang="el-GR" dirty="0" smtClean="0">
                <a:solidFill>
                  <a:srgbClr val="FB1929"/>
                </a:solidFill>
              </a:rPr>
              <a:t>Η </a:t>
            </a:r>
            <a:r>
              <a:rPr lang="el-GR" b="1" dirty="0" smtClean="0">
                <a:solidFill>
                  <a:srgbClr val="FB1929"/>
                </a:solidFill>
              </a:rPr>
              <a:t>Ισπανική Καθολική Εκκλησία</a:t>
            </a:r>
            <a:r>
              <a:rPr lang="el-GR" dirty="0" smtClean="0">
                <a:solidFill>
                  <a:srgbClr val="FB1929"/>
                </a:solidFill>
              </a:rPr>
              <a:t>, μέρος της παγκόσμιας </a:t>
            </a:r>
            <a:r>
              <a:rPr lang="el-GR" dirty="0" smtClean="0">
                <a:solidFill>
                  <a:srgbClr val="FB1929"/>
                </a:solidFill>
                <a:hlinkClick r:id="rId2" tooltip="Ρωμαιοκαθολική Εκκλησία"/>
              </a:rPr>
              <a:t>Ρωμαιοκαθολικής Εκκλησίας</a:t>
            </a:r>
            <a:r>
              <a:rPr lang="el-GR" dirty="0" smtClean="0">
                <a:solidFill>
                  <a:srgbClr val="FB1929"/>
                </a:solidFill>
              </a:rPr>
              <a:t>, είναι υπό την πνευματική ηγεσία του </a:t>
            </a:r>
            <a:r>
              <a:rPr lang="el-GR" dirty="0" smtClean="0">
                <a:solidFill>
                  <a:srgbClr val="FB1929"/>
                </a:solidFill>
                <a:hlinkClick r:id="rId3" tooltip="Πάπας"/>
              </a:rPr>
              <a:t>Πάπα</a:t>
            </a:r>
            <a:r>
              <a:rPr lang="el-GR" dirty="0" smtClean="0">
                <a:solidFill>
                  <a:srgbClr val="FB1929"/>
                </a:solidFill>
              </a:rPr>
              <a:t>.</a:t>
            </a:r>
            <a:endParaRPr lang="el-GR" dirty="0">
              <a:solidFill>
                <a:srgbClr val="FB1929"/>
              </a:solidFill>
            </a:endParaRPr>
          </a:p>
        </p:txBody>
      </p:sp>
      <p:pic>
        <p:nvPicPr>
          <p:cNvPr id="5" name="Picture 4" descr="220px-Basílica_de_Santiag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786058"/>
            <a:ext cx="4008908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epositphotos_4737243-Map-of-Spain-in-Spanish-flag-colo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2643174" cy="1982381"/>
          </a:xfrm>
          <a:prstGeom prst="rect">
            <a:avLst/>
          </a:prstGeom>
        </p:spPr>
      </p:pic>
      <p:pic>
        <p:nvPicPr>
          <p:cNvPr id="7" name="Picture 6" descr="depositphotos_4737243-Map-of-Spain-in-Spanish-flag-col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573016"/>
            <a:ext cx="2267745" cy="183952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143000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Χλωρίδα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Η χλωρίδα της Ισπανίας λόγω της ποικιλίας της μορφολογίας του εδάφους αλλά και του κλίματος είναι ποικίλη και διαφέρει όχι μόνο κατά το ύψος αλλά και κατά περιοχές. Η έλλειψη άφθονου νερού στις ορεινές περιοχές καθιστά εκεί την χλωρίδα όχι τόσο πλούσια όσο άλλων χωρών με ίδιο υψόμετρο και ορεινή έκταση.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Πανίδα της Ισπανίας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B1929"/>
                </a:solidFill>
              </a:rPr>
              <a:t>Η </a:t>
            </a:r>
            <a:r>
              <a:rPr lang="el-GR" dirty="0" smtClean="0">
                <a:solidFill>
                  <a:srgbClr val="FB1929"/>
                </a:solidFill>
                <a:hlinkClick r:id="rId2" tooltip="Πανίδα"/>
              </a:rPr>
              <a:t>πανίδα</a:t>
            </a:r>
            <a:r>
              <a:rPr lang="el-GR" dirty="0" smtClean="0">
                <a:solidFill>
                  <a:srgbClr val="FB1929"/>
                </a:solidFill>
              </a:rPr>
              <a:t> της Ισπανίας είναι ένα μείγμα μεσογειακής και βορειαφρικανικής πανίδας με παρουσία ειδών που δεν απαντώνται ή σπανίζουν σε άλλες Ευρωπαϊκές Χώρες, όπως για παράδειγμα είναι το είδος του </a:t>
            </a:r>
            <a:r>
              <a:rPr lang="el-GR" dirty="0" smtClean="0">
                <a:solidFill>
                  <a:srgbClr val="FB1929"/>
                </a:solidFill>
                <a:hlinkClick r:id="rId3" tooltip="Λαγός"/>
              </a:rPr>
              <a:t>λαγού</a:t>
            </a:r>
            <a:r>
              <a:rPr lang="el-GR" dirty="0" smtClean="0">
                <a:solidFill>
                  <a:srgbClr val="FB1929"/>
                </a:solidFill>
              </a:rPr>
              <a:t>, η </a:t>
            </a:r>
            <a:r>
              <a:rPr lang="el-GR" dirty="0" smtClean="0">
                <a:solidFill>
                  <a:srgbClr val="FB1929"/>
                </a:solidFill>
                <a:hlinkClick r:id="rId4" tooltip="Μαγκούστα"/>
              </a:rPr>
              <a:t>μαγκούστα</a:t>
            </a:r>
            <a:r>
              <a:rPr lang="el-GR" dirty="0" smtClean="0">
                <a:solidFill>
                  <a:srgbClr val="FB1929"/>
                </a:solidFill>
              </a:rPr>
              <a:t>, ή η μυγαλή των Πυρηναίων, ο πίθηκος ο άκερκος ή </a:t>
            </a:r>
            <a:r>
              <a:rPr lang="el-GR" dirty="0" smtClean="0">
                <a:solidFill>
                  <a:srgbClr val="FB1929"/>
                </a:solidFill>
                <a:hlinkClick r:id="rId5" tooltip="Μαγώτος (δεν έχει γραφτεί ακόμα)"/>
              </a:rPr>
              <a:t>μαγώτος</a:t>
            </a:r>
            <a:r>
              <a:rPr lang="el-GR" dirty="0" smtClean="0">
                <a:solidFill>
                  <a:srgbClr val="FB1929"/>
                </a:solidFill>
              </a:rPr>
              <a:t> </a:t>
            </a:r>
            <a:r>
              <a:rPr lang="el-GR" i="1" dirty="0" smtClean="0">
                <a:solidFill>
                  <a:srgbClr val="FB1929"/>
                </a:solidFill>
              </a:rPr>
              <a:t>(Macaca sylvanus)</a:t>
            </a:r>
            <a:r>
              <a:rPr lang="el-GR" dirty="0" smtClean="0">
                <a:solidFill>
                  <a:srgbClr val="FB1929"/>
                </a:solidFill>
              </a:rPr>
              <a:t>, ο απειλούμενος με εξαφάνιση </a:t>
            </a:r>
            <a:r>
              <a:rPr lang="el-GR" dirty="0" smtClean="0">
                <a:solidFill>
                  <a:srgbClr val="FB1929"/>
                </a:solidFill>
                <a:hlinkClick r:id="rId6" tooltip="Ιβηρικός λύγκας"/>
              </a:rPr>
              <a:t>ιβηρικός λύγκας</a:t>
            </a:r>
            <a:r>
              <a:rPr lang="el-GR" dirty="0" smtClean="0">
                <a:solidFill>
                  <a:srgbClr val="FB1929"/>
                </a:solidFill>
              </a:rPr>
              <a:t>, ο </a:t>
            </a:r>
            <a:r>
              <a:rPr lang="el-GR" dirty="0" smtClean="0">
                <a:solidFill>
                  <a:srgbClr val="FB1929"/>
                </a:solidFill>
                <a:hlinkClick r:id="rId7" tooltip="Ιβηρικός ίβηξ (δεν έχει γραφτεί ακόμα)"/>
              </a:rPr>
              <a:t>ιβηρικός ίβηξ</a:t>
            </a:r>
            <a:r>
              <a:rPr lang="el-GR" dirty="0" smtClean="0">
                <a:solidFill>
                  <a:srgbClr val="FB1929"/>
                </a:solidFill>
              </a:rPr>
              <a:t>, ο </a:t>
            </a:r>
            <a:r>
              <a:rPr lang="el-GR" dirty="0" smtClean="0">
                <a:solidFill>
                  <a:srgbClr val="FB1929"/>
                </a:solidFill>
                <a:hlinkClick r:id="rId8" tooltip="Ισπανικός αετός (δεν έχει γραφτεί ακόμα)"/>
              </a:rPr>
              <a:t>ισπανικός αετός</a:t>
            </a:r>
            <a:r>
              <a:rPr lang="el-GR" dirty="0" smtClean="0">
                <a:solidFill>
                  <a:srgbClr val="FB1929"/>
                </a:solidFill>
              </a:rPr>
              <a:t> κ.ά.</a:t>
            </a:r>
            <a:endParaRPr lang="el-GR" dirty="0">
              <a:solidFill>
                <a:srgbClr val="FB192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Ισπανία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 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Βασίλειο της Ισπανίας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 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2" tooltip="Ισπανική γλώσσα"/>
              </a:rPr>
              <a:t>Ισπανικά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 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Reino de España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 είναι ένα κράτος της νοτιοδυτικής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3" tooltip="Ευρώπη"/>
              </a:rPr>
              <a:t>Ευρώπης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, που καταλαμβάνει το μεγαλύτερο μέρος της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4" tooltip="Ιβηρική Χερσόνησος"/>
              </a:rPr>
              <a:t>Ιβηρικής χερσονήσου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Προς Βορρά ορίζεται από τον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5" tooltip="Βισκαϊκός κόλπος"/>
              </a:rPr>
              <a:t>Βισκαϊκό κόλπο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 και με τη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6" tooltip="Γαλλία"/>
              </a:rPr>
              <a:t>Γαλλία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 από την οποία την χωρίζει η μεγάλη οροσειρά των </a:t>
            </a:r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hlinkClick r:id="rId7" tooltip="Πυρηναία"/>
              </a:rPr>
              <a:t>Πυρηναίων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Επίσης επί των Πυρηναίων και Βορειοανατολικά συνορεύει με την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8" tooltip="Ανδόρρα"/>
              </a:rPr>
              <a:t>Ανδόρρα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Ανατολικά και νότια βρέχεται από τη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9" tooltip="Μεσόγειος Θάλασσα"/>
              </a:rPr>
              <a:t>Μεσόγειο Θάλασσα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 και νοτιοδυτικά βρέχεται από τον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10" tooltip="Ατλαντικός Ωκεανός"/>
              </a:rPr>
              <a:t>Ατλαντικό Ωκεανό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Δυτικά συνορεύει με την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11" tooltip="Πορτογαλία"/>
              </a:rPr>
              <a:t>Πορτογαλία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Νότια με το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12" tooltip="Γιβραλτάρ"/>
              </a:rPr>
              <a:t>Γιβραλτάρ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 και το 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hlinkClick r:id="rId13" tooltip="Μαρόκο"/>
              </a:rPr>
              <a:t>Μαρόκο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Πρωτεύουσα της είναι η Μαδρίτη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Γλωσσα = Ισπανικα</a:t>
            </a:r>
          </a:p>
          <a:p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D80A0A"/>
                </a:solidFill>
              </a:rPr>
              <a:t>Μεγάλες πόλεις</a:t>
            </a:r>
            <a:endParaRPr lang="el-GR" dirty="0">
              <a:solidFill>
                <a:srgbClr val="D80A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8072462" cy="485778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Η </a:t>
            </a:r>
            <a:r>
              <a:rPr lang="el-GR" b="1" dirty="0" smtClean="0">
                <a:solidFill>
                  <a:srgbClr val="FF0000"/>
                </a:solidFill>
              </a:rPr>
              <a:t>Μαδρίτη</a:t>
            </a:r>
            <a:r>
              <a:rPr lang="el-GR" dirty="0" smtClean="0">
                <a:solidFill>
                  <a:srgbClr val="FF0000"/>
                </a:solidFill>
              </a:rPr>
              <a:t> (</a:t>
            </a:r>
            <a:r>
              <a:rPr lang="el-GR" dirty="0" smtClean="0">
                <a:solidFill>
                  <a:srgbClr val="FF0000"/>
                </a:solidFill>
                <a:hlinkClick r:id="rId2" tooltip="Ισπανική γλώσσα"/>
              </a:rPr>
              <a:t>ισπανικά</a:t>
            </a:r>
            <a:r>
              <a:rPr lang="el-GR" dirty="0" smtClean="0">
                <a:solidFill>
                  <a:srgbClr val="FF0000"/>
                </a:solidFill>
              </a:rPr>
              <a:t>: </a:t>
            </a:r>
            <a:r>
              <a:rPr lang="el-GR" i="1" dirty="0" smtClean="0">
                <a:solidFill>
                  <a:srgbClr val="FF0000"/>
                </a:solidFill>
              </a:rPr>
              <a:t>Madrid</a:t>
            </a:r>
            <a:r>
              <a:rPr lang="el-GR" dirty="0" smtClean="0">
                <a:solidFill>
                  <a:srgbClr val="FF0000"/>
                </a:solidFill>
              </a:rPr>
              <a:t>, </a:t>
            </a:r>
            <a:r>
              <a:rPr lang="el-GR" dirty="0" smtClean="0">
                <a:solidFill>
                  <a:srgbClr val="FF0000"/>
                </a:solidFill>
                <a:hlinkClick r:id="rId3" tooltip="Βοήθεια:Οδηγός προφοράς IPA"/>
              </a:rPr>
              <a:t>[maˈðɾið]</a:t>
            </a:r>
            <a:r>
              <a:rPr lang="el-GR" dirty="0" smtClean="0">
                <a:solidFill>
                  <a:srgbClr val="FF0000"/>
                </a:solidFill>
              </a:rPr>
              <a:t>) είναι η πρωτεύουσα και μεγαλύτερη πόλη της </a:t>
            </a:r>
            <a:r>
              <a:rPr lang="el-GR" dirty="0" smtClean="0">
                <a:solidFill>
                  <a:srgbClr val="FF0000"/>
                </a:solidFill>
                <a:hlinkClick r:id="rId4" tooltip="Ισπανία"/>
              </a:rPr>
              <a:t>Ισπανίας</a:t>
            </a:r>
            <a:r>
              <a:rPr lang="el-GR" dirty="0" smtClean="0">
                <a:solidFill>
                  <a:srgbClr val="FF0000"/>
                </a:solidFill>
              </a:rPr>
              <a:t>. Ο πληθυσμός της πόλης είναι περίπου 3,3 εκατομμύρια και ο συνολικός πληθυσμός της </a:t>
            </a:r>
            <a:r>
              <a:rPr lang="el-GR" dirty="0" smtClean="0">
                <a:solidFill>
                  <a:srgbClr val="FF0000"/>
                </a:solidFill>
                <a:hlinkClick r:id="rId5" tooltip="Μητροπολιτική Περιοχή της Μαδρίτης"/>
              </a:rPr>
              <a:t>Μητροπολιτικής Περιοχής της Μαδρίτης</a:t>
            </a:r>
            <a:r>
              <a:rPr lang="el-GR" dirty="0" smtClean="0">
                <a:solidFill>
                  <a:srgbClr val="FF0000"/>
                </a:solidFill>
              </a:rPr>
              <a:t> υπολογίζεται σε περίπου 6,5 εκατομμύρια.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Είναι τρίτη μεγαλύτερη πόλη της </a:t>
            </a:r>
            <a:r>
              <a:rPr lang="el-GR" dirty="0" smtClean="0">
                <a:solidFill>
                  <a:srgbClr val="FF0000"/>
                </a:solidFill>
                <a:hlinkClick r:id="rId6" tooltip="Ευρωπαϊκή Ένωση"/>
              </a:rPr>
              <a:t>Ευρωπαϊκής Ένωσης</a:t>
            </a:r>
            <a:r>
              <a:rPr lang="el-GR" dirty="0" smtClean="0">
                <a:solidFill>
                  <a:srgbClr val="FF0000"/>
                </a:solidFill>
              </a:rPr>
              <a:t> μετά το </a:t>
            </a:r>
            <a:r>
              <a:rPr lang="el-GR" dirty="0" smtClean="0">
                <a:solidFill>
                  <a:srgbClr val="FF0000"/>
                </a:solidFill>
                <a:hlinkClick r:id="rId7" tooltip="Λονδίνο"/>
              </a:rPr>
              <a:t>Λονδίνο</a:t>
            </a:r>
            <a:r>
              <a:rPr lang="el-GR" dirty="0" smtClean="0">
                <a:solidFill>
                  <a:srgbClr val="FF0000"/>
                </a:solidFill>
              </a:rPr>
              <a:t> και το </a:t>
            </a:r>
            <a:r>
              <a:rPr lang="el-GR" dirty="0" smtClean="0">
                <a:solidFill>
                  <a:srgbClr val="FF0000"/>
                </a:solidFill>
                <a:hlinkClick r:id="rId8" tooltip="Βερολίνο"/>
              </a:rPr>
              <a:t>Βερολίνο</a:t>
            </a:r>
            <a:r>
              <a:rPr lang="el-GR" dirty="0" smtClean="0">
                <a:solidFill>
                  <a:srgbClr val="FF0000"/>
                </a:solidFill>
              </a:rPr>
              <a:t>, ενώ η μητροπολιτική περιοχή είναι επίσης η τρίτη μεγαλύτερη στην Ευρωπαϊκή Ένωση μετά του Λονδίνου και του </a:t>
            </a:r>
            <a:r>
              <a:rPr lang="el-GR" dirty="0" smtClean="0">
                <a:solidFill>
                  <a:srgbClr val="FF0000"/>
                </a:solidFill>
                <a:hlinkClick r:id="rId9" tooltip="Παρίσι"/>
              </a:rPr>
              <a:t>Παρισιού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  <a:endParaRPr lang="el-GR" baseline="30000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Η πόλη έχει έκταση 604,3 </a:t>
            </a:r>
            <a:r>
              <a:rPr lang="el-GR" dirty="0" err="1" smtClean="0">
                <a:solidFill>
                  <a:srgbClr val="FF0000"/>
                </a:solidFill>
              </a:rPr>
              <a:t>km</a:t>
            </a:r>
            <a:r>
              <a:rPr lang="el-GR" dirty="0" smtClean="0">
                <a:solidFill>
                  <a:srgbClr val="FF0000"/>
                </a:solidFill>
              </a:rPr>
              <a:t>².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 descr="madrid_kentr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ΜΑΛΑΓΑ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 </a:t>
            </a:r>
            <a:r>
              <a:rPr lang="el-GR" b="1" dirty="0" smtClean="0"/>
              <a:t>Μάλαγα</a:t>
            </a:r>
            <a:r>
              <a:rPr lang="el-GR" dirty="0" smtClean="0"/>
              <a:t> (στα </a:t>
            </a:r>
            <a:r>
              <a:rPr lang="el-GR" dirty="0" smtClean="0">
                <a:hlinkClick r:id="rId2" tooltip="Ισπανικά"/>
              </a:rPr>
              <a:t>ισπανικά</a:t>
            </a:r>
            <a:r>
              <a:rPr lang="el-GR" dirty="0" smtClean="0"/>
              <a:t>, </a:t>
            </a:r>
            <a:r>
              <a:rPr lang="el-GR" i="1" dirty="0" smtClean="0"/>
              <a:t>Málaga</a:t>
            </a:r>
            <a:r>
              <a:rPr lang="el-GR" dirty="0" smtClean="0"/>
              <a:t>) είναι μια πόλη και δήμος της </a:t>
            </a:r>
            <a:r>
              <a:rPr lang="el-GR" dirty="0" smtClean="0">
                <a:hlinkClick r:id="rId3" tooltip="Ισπανία"/>
              </a:rPr>
              <a:t>Ισπανίας</a:t>
            </a:r>
            <a:r>
              <a:rPr lang="el-GR" dirty="0" smtClean="0"/>
              <a:t>, πρωτεύουσα της ομώνυμης </a:t>
            </a:r>
            <a:r>
              <a:rPr lang="el-GR" dirty="0" smtClean="0">
                <a:hlinkClick r:id="rId4" tooltip="Μάλαγα (επαρχία)"/>
              </a:rPr>
              <a:t>επαρχίας</a:t>
            </a:r>
            <a:r>
              <a:rPr lang="el-GR" dirty="0" smtClean="0"/>
              <a:t> που ανήκει στην</a:t>
            </a:r>
            <a:r>
              <a:rPr lang="el-GR" dirty="0" smtClean="0">
                <a:hlinkClick r:id="rId5" tooltip="Ανδαλουσία"/>
              </a:rPr>
              <a:t>Αυτοδιοικούμενη Περιφέρεια της Ανδαλουσίας</a:t>
            </a:r>
            <a:r>
              <a:rPr lang="el-GR" dirty="0" smtClean="0"/>
              <a:t>. Βρίσκεται στην δυτική άκρη της Μεσογείου και στη νότια ακτή της Ιβηρικής χερσονήσου, γύρω στα 100 χιλιόμετρα ανατολικά του </a:t>
            </a:r>
            <a:r>
              <a:rPr lang="el-GR" dirty="0" smtClean="0">
                <a:hlinkClick r:id="rId6" tooltip="Στενό του Γιβραλτάρ"/>
              </a:rPr>
              <a:t>στενού του Γιβραλτάρ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πόλη βρίσκεται στο κέντρο ενός κόλπου που περιτριγυρίζεται από οροσειρές. Την διασχίζουν δύο ποταμοί, ο Γκουαδαλμεδίνα και ο Γκουαδαλόρθε.</a:t>
            </a:r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malaga+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ΑΞΙΟΘΕΑΤΑ</a:t>
            </a:r>
            <a:br>
              <a:rPr lang="el-GR" dirty="0" smtClean="0"/>
            </a:br>
            <a:r>
              <a:rPr lang="el-GR" dirty="0" smtClean="0"/>
              <a:t>ΜΑΛΑΓΑ</a:t>
            </a:r>
            <a:endParaRPr lang="el-GR" dirty="0"/>
          </a:p>
        </p:txBody>
      </p:sp>
      <p:pic>
        <p:nvPicPr>
          <p:cNvPr id="4" name="Content Placeholder 3" descr="mellilliilll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Αξιοθέατα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oldbri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494" y="1600200"/>
            <a:ext cx="752901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Ελ εσκοριάλ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Πρώην μοναστήρι  και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Βασιλική κατοικία,το Εσκο-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 ριάλ απέχει γύρω στα 45 χλμ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απο το κέντρο της Μαδρίτης.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 Σήμερα αποτελεί μουσείο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 και πινακοθήκη.</a:t>
            </a:r>
          </a:p>
        </p:txBody>
      </p:sp>
      <p:pic>
        <p:nvPicPr>
          <p:cNvPr id="6" name="Picture 5" descr="image002(117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923928" cy="54452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ΑΞΙΟΘΕΑΤΑ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oldbri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6630" y="1600200"/>
            <a:ext cx="6890740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la_rosal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6858000"/>
          </a:xfrm>
        </p:spPr>
      </p:pic>
      <p:pic>
        <p:nvPicPr>
          <p:cNvPr id="5" name="Picture 4" descr="Plaza_Mayor_de_Madrid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ΑΞΙΟΘΕΑΤΑ</a:t>
            </a:r>
            <a:endParaRPr lang="el-GR" dirty="0"/>
          </a:p>
        </p:txBody>
      </p:sp>
      <p:pic>
        <p:nvPicPr>
          <p:cNvPr id="8" name="Content Placeholder 7" descr="p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08712" cy="450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Έθιμα της Ισπανίας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1653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Δεκάδες χιλιάδες συμμετέχοντες, «οπλισμένοι» με 140 τόνους ντομάτας, έλαβαν μέρος στο ετήσιο φεστιβάλ «La Tomatina», βάφοντας κόκκινους τους δρόμους της πόλης Μπουνιόλ, κοντά στη Βαλένθια, στις μεσογειακές ακτές της Ισπανίας.</a:t>
            </a:r>
          </a:p>
          <a:p>
            <a:endParaRPr lang="el-GR" sz="2800" dirty="0" smtClean="0">
              <a:solidFill>
                <a:srgbClr val="002060"/>
              </a:solidFill>
            </a:endParaRPr>
          </a:p>
          <a:p>
            <a:r>
              <a:rPr lang="el-GR" sz="2800" dirty="0" smtClean="0">
                <a:solidFill>
                  <a:srgbClr val="002060"/>
                </a:solidFill>
              </a:rPr>
              <a:t>Ο ντοματοπόλεμος ξεκίνησε τυχαία το 1945, όταν κάποιοι νεαροί άνδρες, στους οποίους είχε επιβληθεί τιμωρία… αποκλεισμού από τις καλοκαιρινές εορταστικές εκδηλώσεις του δήμου, αποφάσισαν να διαμαρτυρηθούν, πετώντας ντομάτες στους δρόμους.</a:t>
            </a:r>
            <a:r>
              <a:rPr lang="el-GR" sz="2000" dirty="0" smtClean="0">
                <a:solidFill>
                  <a:srgbClr val="002060"/>
                </a:solidFill>
              </a:rPr>
              <a:t/>
            </a:r>
            <a:br>
              <a:rPr lang="el-GR" sz="2000" dirty="0" smtClean="0">
                <a:solidFill>
                  <a:srgbClr val="002060"/>
                </a:solidFill>
              </a:rPr>
            </a:b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B71398"/>
                </a:solidFill>
              </a:rPr>
              <a:t>                                     </a:t>
            </a:r>
          </a:p>
          <a:p>
            <a:pPr>
              <a:buNone/>
            </a:pPr>
            <a:r>
              <a:rPr lang="el-GR" dirty="0" smtClean="0">
                <a:solidFill>
                  <a:srgbClr val="B71398"/>
                </a:solidFill>
              </a:rPr>
              <a:t>                                           </a:t>
            </a:r>
          </a:p>
          <a:p>
            <a:pPr>
              <a:buNone/>
            </a:pPr>
            <a:r>
              <a:rPr lang="el-GR" dirty="0" smtClean="0">
                <a:solidFill>
                  <a:srgbClr val="B71398"/>
                </a:solidFill>
              </a:rPr>
              <a:t>                             ΜΑΡΙΛΕΝΑ</a:t>
            </a:r>
          </a:p>
          <a:p>
            <a:pPr>
              <a:buNone/>
            </a:pPr>
            <a:r>
              <a:rPr lang="el-GR" dirty="0" smtClean="0">
                <a:solidFill>
                  <a:srgbClr val="B71398"/>
                </a:solidFill>
              </a:rPr>
              <a:t>                                ΝΙΠΟΛΛΙ</a:t>
            </a:r>
            <a:endParaRPr lang="el-GR" dirty="0">
              <a:solidFill>
                <a:srgbClr val="B71398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786446" y="428604"/>
            <a:ext cx="928694" cy="8572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11" name="Picture 10" descr="EuroEspañ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1945619" cy="2045394"/>
          </a:xfrm>
          <a:prstGeom prst="rect">
            <a:avLst/>
          </a:prstGeom>
        </p:spPr>
      </p:pic>
      <p:pic>
        <p:nvPicPr>
          <p:cNvPr id="12" name="Picture 11" descr="EuroEspañ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2232248" cy="2346722"/>
          </a:xfrm>
          <a:prstGeom prst="rect">
            <a:avLst/>
          </a:prstGeom>
        </p:spPr>
      </p:pic>
      <p:pic>
        <p:nvPicPr>
          <p:cNvPr id="13" name="Picture 12" descr="depositphotos_4737243-Map-of-Spain-in-Spanish-flag-col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93096"/>
            <a:ext cx="2664296" cy="20882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dirty="0" err="1" smtClean="0">
                <a:solidFill>
                  <a:srgbClr val="FF0066"/>
                </a:solidFill>
              </a:rPr>
              <a:t>Ντομοτομαχίες</a:t>
            </a:r>
            <a:endParaRPr lang="el-GR" sz="5400" dirty="0">
              <a:solidFill>
                <a:srgbClr val="FF0066"/>
              </a:solidFill>
            </a:endParaRPr>
          </a:p>
        </p:txBody>
      </p:sp>
      <p:pic>
        <p:nvPicPr>
          <p:cNvPr id="4" name="Content Placeholder 3" descr="ntomatomaxies-stin-isp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39498">
            <a:off x="848774" y="1645472"/>
            <a:ext cx="6929486" cy="406639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C00000"/>
                </a:solidFill>
              </a:rPr>
              <a:t>Ταυρομαχία</a:t>
            </a:r>
            <a:endParaRPr lang="el-GR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168905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70C0"/>
                </a:solidFill>
              </a:rPr>
              <a:t>Ήδη στην αρχαία Ελλάδα η ταυρομαχία ήταν ιδιαίτερα δημοφιλής και είχε τον σκοπό να δείξει ο αγωνιζόμενος το θάρρος του, την ψυχραιμία του, την ταχύτητα κίνησής του και τη σωματική του δύναμη. Η ταυρομαχία έχει τις ρίζες της και στην προϊστορική λατρεία </a:t>
            </a:r>
            <a:r>
              <a:rPr lang="el-GR" sz="2400" dirty="0" smtClean="0">
                <a:solidFill>
                  <a:srgbClr val="0070C0"/>
                </a:solidFill>
              </a:rPr>
              <a:t>στους </a:t>
            </a:r>
            <a:r>
              <a:rPr lang="el-GR" sz="2400" dirty="0" smtClean="0">
                <a:solidFill>
                  <a:srgbClr val="0070C0"/>
                </a:solidFill>
                <a:hlinkClick r:id="rId2" tooltip="Ταύρος (ζώο) (δεν έχει γραφτεί ακόμα)"/>
              </a:rPr>
              <a:t>ταύρους</a:t>
            </a:r>
            <a:r>
              <a:rPr lang="el-GR" sz="2400" dirty="0" smtClean="0">
                <a:solidFill>
                  <a:srgbClr val="0070C0"/>
                </a:solidFill>
              </a:rPr>
              <a:t>. Η δολοφονία του ιερού ταύρου (ταυρομαχία) είναι η ουσιαστική κεντρική εικονική πράξη της </a:t>
            </a:r>
            <a:r>
              <a:rPr lang="el-GR" sz="2400" dirty="0" smtClean="0">
                <a:solidFill>
                  <a:srgbClr val="0070C0"/>
                </a:solidFill>
                <a:hlinkClick r:id="rId3" tooltip="Mithras (δεν έχει γραφτεί ακόμα)"/>
              </a:rPr>
              <a:t>Mithras</a:t>
            </a:r>
            <a:r>
              <a:rPr lang="el-GR" sz="2400" dirty="0" smtClean="0">
                <a:solidFill>
                  <a:srgbClr val="0070C0"/>
                </a:solidFill>
              </a:rPr>
              <a:t>, η οποία τιμήθηκε στο</a:t>
            </a:r>
            <a:r>
              <a:rPr lang="el-GR" sz="2400" i="1" dirty="0" smtClean="0">
                <a:solidFill>
                  <a:srgbClr val="0070C0"/>
                </a:solidFill>
              </a:rPr>
              <a:t>Mithraeum</a:t>
            </a:r>
            <a:r>
              <a:rPr lang="el-GR" sz="2400" dirty="0" smtClean="0">
                <a:solidFill>
                  <a:srgbClr val="0070C0"/>
                </a:solidFill>
              </a:rPr>
              <a:t> οπουδήποτε βρισκόντουσαν οι ρωμαϊκοί στρατιώτες. Πολλές από τις παλαιότερες αρένες ταυρομαχίας στην Ισπανία βρίσκονται σε ή δίπλα στις περιοχές των ναών της Mithras. Η ταυρομαχία συνδέεται συχνά με τη Ρώμη, όπου πολλές ταυρομαχίες διοργανώθηκαν ως προθέρμανση για την μονομαχία</a:t>
            </a:r>
            <a:r>
              <a:rPr lang="el-GR" sz="2400" dirty="0" smtClean="0">
                <a:solidFill>
                  <a:srgbClr val="00B0F0"/>
                </a:solidFill>
              </a:rPr>
              <a:t>.</a:t>
            </a:r>
            <a:endParaRPr lang="el-GR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Ταυρομαχίες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3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ΔΙΑΤΡΟΦΗ</a:t>
            </a:r>
            <a:endParaRPr lang="el-GR" dirty="0"/>
          </a:p>
        </p:txBody>
      </p:sp>
      <p:pic>
        <p:nvPicPr>
          <p:cNvPr id="4" name="Content Placeholder 3" descr="clip_image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85926"/>
            <a:ext cx="5976664" cy="4500594"/>
          </a:xfrm>
        </p:spPr>
      </p:pic>
      <p:pic>
        <p:nvPicPr>
          <p:cNvPr id="9" name="Picture 8" descr="EuroEspañ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71701" cy="2177942"/>
          </a:xfrm>
          <a:prstGeom prst="rect">
            <a:avLst/>
          </a:prstGeom>
        </p:spPr>
      </p:pic>
      <p:pic>
        <p:nvPicPr>
          <p:cNvPr id="10" name="Picture 9" descr="depositphotos_4737243-Map-of-Spain-in-Spanish-flag-col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480" y="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l-GR" dirty="0" smtClean="0">
                <a:solidFill>
                  <a:srgbClr val="FF0066"/>
                </a:solidFill>
              </a:rPr>
              <a:t>Διατροφή</a:t>
            </a:r>
            <a:endParaRPr lang="el-GR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8586758" cy="550070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Η Φιλοσοφία της ισπανικής κουζίνας βασίζεται στην παραδοσιακή σπιτική κουζίνα των Ισπανών. Είναι η απλή αγροτική κουζίνα που τα κύρια συστατικά της είναι το κρεμμύδι,  το σκόρδο, η ντομάτα, η κόκκινη καυτερή πιπεριά, κάποια μπαχαρικά και αρωματικά βότανα τα οποία αφθονούν στην Ισπανική φύση.</a:t>
            </a:r>
          </a:p>
          <a:p>
            <a:endParaRPr lang="el-G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ΠΑΡΑΓΩΓΗ ΙΣΠΑΝΙΑΣ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   </a:t>
            </a:r>
            <a:r>
              <a:rPr lang="el-GR" dirty="0" smtClean="0">
                <a:solidFill>
                  <a:srgbClr val="D80A0A"/>
                </a:solidFill>
              </a:rPr>
              <a:t>Η Ισπανία  θεωρείται  απο  τις  περισσότερο </a:t>
            </a:r>
            <a:r>
              <a:rPr lang="el-GR" dirty="0" err="1" smtClean="0">
                <a:solidFill>
                  <a:srgbClr val="D80A0A"/>
                </a:solidFill>
              </a:rPr>
              <a:t>γεωργι</a:t>
            </a:r>
            <a:endParaRPr lang="el-GR" dirty="0" smtClean="0">
              <a:solidFill>
                <a:srgbClr val="D80A0A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D80A0A"/>
                </a:solidFill>
              </a:rPr>
              <a:t>     κές χώρες .Το έδαφος της είναι πολύ γόνιμο.</a:t>
            </a:r>
          </a:p>
          <a:p>
            <a:pPr>
              <a:buNone/>
            </a:pPr>
            <a:r>
              <a:rPr lang="el-GR" dirty="0" smtClean="0">
                <a:solidFill>
                  <a:srgbClr val="D80A0A"/>
                </a:solidFill>
              </a:rPr>
              <a:t>Τα κυριότερα προίοντα της Ισπανίας είναι ο σίτος,</a:t>
            </a:r>
          </a:p>
          <a:p>
            <a:pPr>
              <a:buNone/>
            </a:pPr>
            <a:r>
              <a:rPr lang="el-GR" dirty="0" smtClean="0">
                <a:solidFill>
                  <a:srgbClr val="D80A0A"/>
                </a:solidFill>
              </a:rPr>
              <a:t>το λάδι [ πρώτη σε παραγωγή στην Ευρώπη],το κρα-</a:t>
            </a:r>
          </a:p>
          <a:p>
            <a:pPr>
              <a:buNone/>
            </a:pPr>
            <a:r>
              <a:rPr lang="el-GR" dirty="0" smtClean="0">
                <a:solidFill>
                  <a:srgbClr val="D80A0A"/>
                </a:solidFill>
              </a:rPr>
              <a:t>σί,οι ελιές,το κριθάρι,οι πατάτες,φρούτα και εσπερι-</a:t>
            </a:r>
          </a:p>
          <a:p>
            <a:pPr>
              <a:buNone/>
            </a:pPr>
            <a:r>
              <a:rPr lang="el-GR" dirty="0" err="1" smtClean="0">
                <a:solidFill>
                  <a:srgbClr val="D80A0A"/>
                </a:solidFill>
              </a:rPr>
              <a:t>δοειδή</a:t>
            </a:r>
            <a:r>
              <a:rPr lang="el-GR" dirty="0" smtClean="0">
                <a:solidFill>
                  <a:srgbClr val="D80A0A"/>
                </a:solidFill>
              </a:rPr>
              <a:t>, τα δημητριακά, τα όσπρια, οι πατάτες, τα ζαχαροτεύτλα,το ζαχαροκάλαμο, το βαμβάκι,</a:t>
            </a:r>
          </a:p>
          <a:p>
            <a:pPr>
              <a:buNone/>
            </a:pPr>
            <a:r>
              <a:rPr lang="el-GR" dirty="0" smtClean="0">
                <a:solidFill>
                  <a:srgbClr val="D80A0A"/>
                </a:solidFill>
              </a:rPr>
              <a:t>το ρύζι κ.α.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378</Words>
  <Application>Microsoft Office PowerPoint</Application>
  <PresentationFormat>Προβολή στην οθόνη (4:3)</PresentationFormat>
  <Paragraphs>77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Office Theme</vt:lpstr>
      <vt:lpstr>Ισπανία</vt:lpstr>
      <vt:lpstr>Ισπανία</vt:lpstr>
      <vt:lpstr>Έθιμα της Ισπανίας</vt:lpstr>
      <vt:lpstr>Ντομοτομαχίες</vt:lpstr>
      <vt:lpstr>Ταυρομαχία</vt:lpstr>
      <vt:lpstr>Ταυρομαχίες</vt:lpstr>
      <vt:lpstr>ΔΙΑΤΡΟΦΗ</vt:lpstr>
      <vt:lpstr>Διατροφή</vt:lpstr>
      <vt:lpstr>ΠΑΡΑΓΩΓΗ ΙΣΠΑΝΙΑΣ</vt:lpstr>
      <vt:lpstr>Φορεσιές της Ισπανίας</vt:lpstr>
      <vt:lpstr>Διαφάνεια 11</vt:lpstr>
      <vt:lpstr>Διαφάνεια 12</vt:lpstr>
      <vt:lpstr>Φλαμένκο</vt:lpstr>
      <vt:lpstr>Χορευτές του φλαμένκο</vt:lpstr>
      <vt:lpstr>Πολίτευμα της Ισπανίας</vt:lpstr>
      <vt:lpstr>Θρησκείες  της   Ισπανίας</vt:lpstr>
      <vt:lpstr>Διαφάνεια 17</vt:lpstr>
      <vt:lpstr>Χλωρίδα</vt:lpstr>
      <vt:lpstr>Πανίδα της Ισπανίας</vt:lpstr>
      <vt:lpstr>Μεγάλες πόλεις</vt:lpstr>
      <vt:lpstr>Διαφάνεια 21</vt:lpstr>
      <vt:lpstr>ΜΑΛΑΓΑ</vt:lpstr>
      <vt:lpstr>Διαφάνεια 23</vt:lpstr>
      <vt:lpstr>ΑΞΙΟΘΕΑΤΑ ΜΑΛΑΓΑ</vt:lpstr>
      <vt:lpstr>Αξιοθέατα</vt:lpstr>
      <vt:lpstr>Ελ εσκοριάλ</vt:lpstr>
      <vt:lpstr>ΑΞΙΟΘΕΑΤΑ</vt:lpstr>
      <vt:lpstr>Διαφάνεια 28</vt:lpstr>
      <vt:lpstr>ΑΞΙΟΘΕΑΤΑ</vt:lpstr>
      <vt:lpstr>ΤΕΛΟΣ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Ισπανια</dc:title>
  <dc:creator>thanasis</dc:creator>
  <cp:lastModifiedBy>mairi</cp:lastModifiedBy>
  <cp:revision>83</cp:revision>
  <dcterms:created xsi:type="dcterms:W3CDTF">2016-02-25T14:18:34Z</dcterms:created>
  <dcterms:modified xsi:type="dcterms:W3CDTF">2016-08-29T07:38:15Z</dcterms:modified>
</cp:coreProperties>
</file>