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2" r:id="rId14"/>
    <p:sldId id="270" r:id="rId15"/>
    <p:sldId id="271" r:id="rId16"/>
    <p:sldId id="273" r:id="rId17"/>
    <p:sldId id="274" r:id="rId18"/>
    <p:sldId id="278" r:id="rId19"/>
    <p:sldId id="276" r:id="rId20"/>
    <p:sldId id="277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3907" autoAdjust="0"/>
  </p:normalViewPr>
  <p:slideViewPr>
    <p:cSldViewPr>
      <p:cViewPr varScale="1">
        <p:scale>
          <a:sx n="68" d="100"/>
          <a:sy n="6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29/8/2016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A3%CF%8D%CE%BD%CE%BF%CF%81%CE%B1" TargetMode="External"/><Relationship Id="rId13" Type="http://schemas.openxmlformats.org/officeDocument/2006/relationships/hyperlink" Target="https://el.wikipedia.org/wiki/%CE%A0%CE%BB%CE%B7%CE%B8%CF%85%CF%83%CE%BC%CF%8C%CF%82" TargetMode="External"/><Relationship Id="rId3" Type="http://schemas.openxmlformats.org/officeDocument/2006/relationships/hyperlink" Target="https://el.wikipedia.org/wiki/1949" TargetMode="External"/><Relationship Id="rId7" Type="http://schemas.openxmlformats.org/officeDocument/2006/relationships/hyperlink" Target="https://el.wikipedia.org/wiki/%CE%9D%CE%B5%CF%81%CF%8C" TargetMode="External"/><Relationship Id="rId12" Type="http://schemas.openxmlformats.org/officeDocument/2006/relationships/hyperlink" Target="https://el.wikipedia.org/wiki/%CE%9A%CE%B1%CF%84%CE%AC%CE%BB%CE%BF%CE%B3%CE%BF%CF%82_%CF%87%CF%89%CF%81%CF%8E%CE%BD_%CE%B1%CE%BD%CE%AC_%CE%AD%CE%BA%CF%84%CE%B1%CF%83%CE%B7" TargetMode="External"/><Relationship Id="rId2" Type="http://schemas.openxmlformats.org/officeDocument/2006/relationships/hyperlink" Target="https://el.wikipedia.org/wiki/1_%CE%9F%CE%BA%CF%84%CF%89%CE%B2%CF%81%CE%AF%CE%BF%CF%85" TargetMode="External"/><Relationship Id="rId16" Type="http://schemas.openxmlformats.org/officeDocument/2006/relationships/hyperlink" Target="https://el.wikipedia.org/wiki/%CE%9A%CE%B1%CF%84%CE%AC%CE%BB%CE%BF%CE%B3%CE%BF%CF%82_%CF%87%CF%89%CF%81%CF%8E%CE%BD_%CE%BA%CE%B1%CF%84%CE%AC_%CF%80%CF%85%CE%BA%CE%BD%CF%8C%CF%84%CE%B7%CF%84%CE%B1_%CF%80%CE%BB%CE%B7%CE%B8%CF%85%CF%83%CE%BC%CE%BF%CF%8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l.wikipedia.org/wiki/%CE%88%CE%BA%CF%84%CE%B1%CF%83%CE%B7" TargetMode="External"/><Relationship Id="rId11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5" Type="http://schemas.openxmlformats.org/officeDocument/2006/relationships/hyperlink" Target="https://el.wikipedia.org/wiki/1982" TargetMode="External"/><Relationship Id="rId15" Type="http://schemas.openxmlformats.org/officeDocument/2006/relationships/hyperlink" Target="https://el.wikipedia.org/wiki/%CE%9A%CE%B1%CF%84%CE%AC%CE%BB%CE%BF%CE%B3%CE%BF%CF%82_%CF%87%CF%89%CF%81%CF%8E%CE%BD_%CE%B1%CE%BD%CE%AC_%CF%80%CE%BB%CE%B7%CE%B8%CF%85%CF%83%CE%BC%CF%8C" TargetMode="External"/><Relationship Id="rId10" Type="http://schemas.openxmlformats.org/officeDocument/2006/relationships/hyperlink" Target="https://el.wikipedia.org/wiki/%CE%9B%CE%B1%CF%8A%CE%BA%CE%AE_%CE%94%CE%B7%CE%BC%CE%BF%CE%BA%CF%81%CE%B1%CF%84%CE%AF%CE%B1_%CF%84%CE%B7%CF%82_%CE%9A%CE%AF%CE%BD%CE%B1%CF%82" TargetMode="External"/><Relationship Id="rId4" Type="http://schemas.openxmlformats.org/officeDocument/2006/relationships/hyperlink" Target="https://el.wikipedia.org/wiki/4_%CE%94%CE%B5%CE%BA%CE%B5%CE%BC%CE%B2%CF%81%CE%AF%CE%BF%CF%85" TargetMode="External"/><Relationship Id="rId9" Type="http://schemas.openxmlformats.org/officeDocument/2006/relationships/hyperlink" Target="https://el.wikipedia.org/wiki/%CE%91%CE%BA%CF%84%CE%AE" TargetMode="External"/><Relationship Id="rId14" Type="http://schemas.openxmlformats.org/officeDocument/2006/relationships/hyperlink" Target="https://el.wikipedia.org/wiki/%CE%A0%CF%85%CE%BA%CE%BD%CF%8C%CF%84%CE%B7%CF%84%CE%B1_%CF%80%CE%BB%CE%B7%CE%B8%CF%85%CF%83%CE%BC%CE%BF%CF%8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2%CE%B9%CE%B5%CF%84%CE%BD%CE%AC%CE%BC" TargetMode="External"/><Relationship Id="rId13" Type="http://schemas.openxmlformats.org/officeDocument/2006/relationships/hyperlink" Target="https://el.wikipedia.org/wiki/%CE%9D%CE%B5%CF%80%CE%AC%CE%BB" TargetMode="External"/><Relationship Id="rId18" Type="http://schemas.openxmlformats.org/officeDocument/2006/relationships/hyperlink" Target="https://el.wikipedia.org/wiki/%CE%9A%CE%B1%CE%B6%CE%B1%CE%BA%CF%83%CF%84%CE%AC%CE%BD" TargetMode="External"/><Relationship Id="rId3" Type="http://schemas.openxmlformats.org/officeDocument/2006/relationships/hyperlink" Target="https://el.wikipedia.org/wiki/%CE%A4%CE%B5%CF%84%CF%81%CE%B1%CE%B3%CF%89%CE%BD%CE%B9%CE%BA%CF%8C_%CF%87%CE%B9%CE%BB%CE%B9%CF%8C%CE%BC%CE%B5%CF%84%CF%81%CE%BF" TargetMode="External"/><Relationship Id="rId21" Type="http://schemas.openxmlformats.org/officeDocument/2006/relationships/hyperlink" Target="https://el.wikipedia.org/wiki/1949" TargetMode="External"/><Relationship Id="rId7" Type="http://schemas.openxmlformats.org/officeDocument/2006/relationships/hyperlink" Target="https://el.wikipedia.org/wiki/%CE%97%CE%BD%CF%89%CE%BC%CE%AD%CE%BD%CE%B5%CF%82_%CE%A0%CE%BF%CE%BB%CE%B9%CF%84%CE%B5%CE%AF%CE%B5%CF%82_%CE%91%CE%BC%CE%B5%CF%81%CE%B9%CE%BA%CE%AE%CF%82" TargetMode="External"/><Relationship Id="rId12" Type="http://schemas.openxmlformats.org/officeDocument/2006/relationships/hyperlink" Target="https://el.wikipedia.org/wiki/%CE%9C%CF%80%CE%BF%CF%85%CF%84%CE%AC%CE%BD" TargetMode="External"/><Relationship Id="rId17" Type="http://schemas.openxmlformats.org/officeDocument/2006/relationships/hyperlink" Target="https://el.wikipedia.org/wiki/%CE%9A%CE%B9%CF%81%CE%B3%CE%B9%CE%B6%CE%AF%CE%B1" TargetMode="External"/><Relationship Id="rId2" Type="http://schemas.openxmlformats.org/officeDocument/2006/relationships/hyperlink" Target="https://el.wikipedia.org/wiki/%CE%91%CF%83%CE%AF%CE%B1" TargetMode="External"/><Relationship Id="rId16" Type="http://schemas.openxmlformats.org/officeDocument/2006/relationships/hyperlink" Target="https://el.wikipedia.org/wiki/%CE%A4%CE%B1%CF%84%CE%B6%CE%B9%CE%BA%CE%B9%CF%83%CF%84%CE%AC%CE%BD" TargetMode="External"/><Relationship Id="rId20" Type="http://schemas.openxmlformats.org/officeDocument/2006/relationships/hyperlink" Target="https://el.wikipedia.org/wiki/%CE%92%CF%8C%CF%81%CE%B5%CE%B9%CE%B1_%CE%9A%CE%BF%CF%81%CE%AD%CE%B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l.wikipedia.org/wiki/%CE%9A%CE%B1%CE%BD%CE%B1%CE%B4%CE%AC%CF%82" TargetMode="External"/><Relationship Id="rId11" Type="http://schemas.openxmlformats.org/officeDocument/2006/relationships/hyperlink" Target="https://el.wikipedia.org/wiki/%CE%99%CE%BD%CE%B4%CE%AF%CE%B1" TargetMode="External"/><Relationship Id="rId5" Type="http://schemas.openxmlformats.org/officeDocument/2006/relationships/hyperlink" Target="https://el.wikipedia.org/wiki/%CE%A1%CF%89%CF%83%CE%AF%CE%B1" TargetMode="External"/><Relationship Id="rId15" Type="http://schemas.openxmlformats.org/officeDocument/2006/relationships/hyperlink" Target="https://el.wikipedia.org/wiki/%CE%91%CF%86%CE%B3%CE%B1%CE%BD%CE%B9%CF%83%CF%84%CE%AC%CE%BD" TargetMode="External"/><Relationship Id="rId10" Type="http://schemas.openxmlformats.org/officeDocument/2006/relationships/hyperlink" Target="https://el.wikipedia.org/wiki/%CE%92%CE%B9%CF%81%CE%BC%CE%B1%CE%BD%CE%AF%CE%B1" TargetMode="External"/><Relationship Id="rId19" Type="http://schemas.openxmlformats.org/officeDocument/2006/relationships/hyperlink" Target="https://el.wikipedia.org/wiki/%CE%9C%CE%BF%CE%B3%CE%B3%CE%BF%CE%BB%CE%AF%CE%B1" TargetMode="External"/><Relationship Id="rId4" Type="http://schemas.openxmlformats.org/officeDocument/2006/relationships/hyperlink" Target="https://el.wikipedia.org/wiki/%CE%A0%CE%B5%CE%BA%CE%AF%CE%BD%CE%BF" TargetMode="External"/><Relationship Id="rId9" Type="http://schemas.openxmlformats.org/officeDocument/2006/relationships/hyperlink" Target="https://el.wikipedia.org/wiki/%CE%9B%CE%AC%CE%BF%CF%82" TargetMode="External"/><Relationship Id="rId14" Type="http://schemas.openxmlformats.org/officeDocument/2006/relationships/hyperlink" Target="https://el.wikipedia.org/wiki/%CE%A0%CE%B1%CE%BA%CE%B9%CF%83%CF%84%CE%AC%CE%BD" TargetMode="External"/><Relationship Id="rId22" Type="http://schemas.openxmlformats.org/officeDocument/2006/relationships/hyperlink" Target="https://el.wikipedia.org/wiki/%CE%9A%CE%BF%CE%BC%CE%BC%CE%BF%CF%85%CE%BD%CE%B9%CF%83%CF%84%CE%B9%CE%BA%CF%8C_%CE%9A%CF%8C%CE%BC%CE%BC%CE%B1_%CF%84%CE%B7%CF%82_%CE%9A%CE%AF%CE%BD%CE%B1%CF%8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1978" TargetMode="External"/><Relationship Id="rId2" Type="http://schemas.openxmlformats.org/officeDocument/2006/relationships/hyperlink" Target="https://el.wikipedia.org/wiki/194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l.wikipedia.org/wiki/%CE%9A%CE%B1%CF%80%CE%B9%CF%84%CE%B1%CE%BB%CE%B9%CF%83%CE%BC%CF%8C%CF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ΚΙΝΑ</a:t>
            </a:r>
            <a:endParaRPr lang="el-G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333500">
                <a:tc>
                  <a:txBody>
                    <a:bodyPr/>
                    <a:lstStyle/>
                    <a:p>
                      <a:pPr algn="l" fontAlgn="t"/>
                      <a:r>
                        <a:rPr lang="el-GR" b="0"/>
                        <a:t>Ίδρυση</a:t>
                      </a:r>
                      <a:br>
                        <a:rPr lang="el-GR" b="0"/>
                      </a:br>
                      <a:r>
                        <a:rPr lang="el-GR" b="0"/>
                        <a:t>Σύνταγμα</a:t>
                      </a:r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u="none" strike="noStrike">
                          <a:solidFill>
                            <a:srgbClr val="0B0080"/>
                          </a:solidFill>
                          <a:hlinkClick r:id="rId2" tooltip="1 Οκτωβρίου"/>
                        </a:rPr>
                        <a:t>1η Οκτωβρίου</a:t>
                      </a:r>
                      <a:r>
                        <a:rPr lang="el-GR"/>
                        <a:t> </a:t>
                      </a:r>
                      <a:r>
                        <a:rPr lang="el-GR" u="none" strike="noStrike">
                          <a:solidFill>
                            <a:srgbClr val="0B0080"/>
                          </a:solidFill>
                          <a:hlinkClick r:id="rId3" tooltip="1949"/>
                        </a:rPr>
                        <a:t>1949</a:t>
                      </a:r>
                      <a:r>
                        <a:rPr lang="el-GR"/>
                        <a:t/>
                      </a:r>
                      <a:br>
                        <a:rPr lang="el-GR"/>
                      </a:br>
                      <a:r>
                        <a:rPr lang="el-GR" u="none" strike="noStrike">
                          <a:solidFill>
                            <a:srgbClr val="0B0080"/>
                          </a:solidFill>
                          <a:hlinkClick r:id="rId4" tooltip="4 Δεκεμβρίου"/>
                        </a:rPr>
                        <a:t>4 Δεκεμβρίου</a:t>
                      </a:r>
                      <a:r>
                        <a:rPr lang="el-GR"/>
                        <a:t> </a:t>
                      </a:r>
                      <a:r>
                        <a:rPr lang="el-GR" u="none" strike="noStrike">
                          <a:solidFill>
                            <a:srgbClr val="0B0080"/>
                          </a:solidFill>
                          <a:hlinkClick r:id="rId5" tooltip="1982"/>
                        </a:rPr>
                        <a:t>1982</a:t>
                      </a:r>
                      <a:endParaRPr lang="el-GR"/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algn="l" fontAlgn="t"/>
                      <a:r>
                        <a:rPr lang="el-GR" b="1" u="none" strike="noStrike" dirty="0">
                          <a:solidFill>
                            <a:srgbClr val="0B0080"/>
                          </a:solidFill>
                          <a:hlinkClick r:id="rId6" tooltip="Έκταση"/>
                        </a:rPr>
                        <a:t>Έκταση</a:t>
                      </a:r>
                      <a:endParaRPr lang="el-GR" b="1" dirty="0"/>
                    </a:p>
                    <a:p>
                      <a:pPr algn="l" fontAlgn="t"/>
                      <a:r>
                        <a:rPr lang="el-GR" b="0" dirty="0"/>
                        <a:t> • Σύνολο</a:t>
                      </a:r>
                      <a:br>
                        <a:rPr lang="el-GR" b="0" dirty="0"/>
                      </a:br>
                      <a:r>
                        <a:rPr lang="el-GR" b="0" dirty="0"/>
                        <a:t> • % </a:t>
                      </a:r>
                      <a:r>
                        <a:rPr lang="el-GR" b="0" u="none" strike="noStrike" dirty="0">
                          <a:solidFill>
                            <a:srgbClr val="0B0080"/>
                          </a:solidFill>
                          <a:hlinkClick r:id="rId7" tooltip="Νερό"/>
                        </a:rPr>
                        <a:t>Νερό</a:t>
                      </a:r>
                      <a:r>
                        <a:rPr lang="el-GR" b="0" dirty="0"/>
                        <a:t/>
                      </a:r>
                      <a:br>
                        <a:rPr lang="el-GR" b="0" dirty="0"/>
                      </a:br>
                      <a:r>
                        <a:rPr lang="el-GR" b="0" dirty="0"/>
                        <a:t> • </a:t>
                      </a:r>
                      <a:r>
                        <a:rPr lang="el-GR" b="0" u="none" strike="noStrike" dirty="0">
                          <a:solidFill>
                            <a:srgbClr val="0B0080"/>
                          </a:solidFill>
                          <a:hlinkClick r:id="rId8" tooltip="Σύνορα"/>
                        </a:rPr>
                        <a:t>Σύνορα</a:t>
                      </a:r>
                      <a:r>
                        <a:rPr lang="el-GR" b="0" dirty="0"/>
                        <a:t/>
                      </a:r>
                      <a:br>
                        <a:rPr lang="el-GR" b="0" dirty="0"/>
                      </a:br>
                      <a:endParaRPr lang="el-GR" b="0" dirty="0"/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b="0" u="none" strike="noStrike" dirty="0" smtClean="0">
                          <a:solidFill>
                            <a:srgbClr val="0B0080"/>
                          </a:solidFill>
                          <a:hlinkClick r:id="rId9" tooltip="Ακτή"/>
                        </a:rPr>
                        <a:t>Ακτογραμμή</a:t>
                      </a:r>
                      <a:r>
                        <a:rPr lang="el-GR" dirty="0"/>
                        <a:t/>
                      </a:r>
                      <a:br>
                        <a:rPr lang="el-GR" dirty="0"/>
                      </a:br>
                      <a:r>
                        <a:rPr lang="el-GR" dirty="0"/>
                        <a:t>9.596.960</a:t>
                      </a:r>
                      <a:r>
                        <a:rPr lang="el-GR" u="none" strike="noStrike" baseline="30000" dirty="0">
                          <a:solidFill>
                            <a:srgbClr val="0B0080"/>
                          </a:solidFill>
                          <a:hlinkClick r:id="rId10"/>
                        </a:rPr>
                        <a:t>[3][4]</a:t>
                      </a:r>
                      <a:r>
                        <a:rPr lang="el-GR" dirty="0"/>
                        <a:t> </a:t>
                      </a:r>
                      <a:r>
                        <a:rPr lang="el-GR" u="none" strike="noStrike" dirty="0">
                          <a:solidFill>
                            <a:srgbClr val="0B0080"/>
                          </a:solidFill>
                          <a:hlinkClick r:id="rId11" tooltip="Τετραγωνικό χιλιόμετρο"/>
                        </a:rPr>
                        <a:t>km</a:t>
                      </a:r>
                      <a:r>
                        <a:rPr lang="el-GR" u="none" strike="noStrike" baseline="30000" dirty="0">
                          <a:solidFill>
                            <a:srgbClr val="0B0080"/>
                          </a:solidFill>
                          <a:hlinkClick r:id="rId11" tooltip="Τετραγωνικό χιλιόμετρο"/>
                        </a:rPr>
                        <a:t>2</a:t>
                      </a:r>
                      <a:r>
                        <a:rPr lang="el-GR" dirty="0"/>
                        <a:t> </a:t>
                      </a:r>
                      <a:r>
                        <a:rPr lang="el-GR" u="none" strike="noStrike" dirty="0">
                          <a:solidFill>
                            <a:srgbClr val="0B0080"/>
                          </a:solidFill>
                          <a:hlinkClick r:id="rId12" tooltip="Κατάλογος χωρών ανά έκταση"/>
                        </a:rPr>
                        <a:t>(4η)</a:t>
                      </a:r>
                      <a:r>
                        <a:rPr lang="el-GR" dirty="0"/>
                        <a:t/>
                      </a:r>
                      <a:br>
                        <a:rPr lang="el-GR" dirty="0"/>
                      </a:br>
                      <a:r>
                        <a:rPr lang="el-GR" dirty="0"/>
                        <a:t>2,8</a:t>
                      </a:r>
                      <a:br>
                        <a:rPr lang="el-GR" dirty="0"/>
                      </a:br>
                      <a:r>
                        <a:rPr lang="el-GR" dirty="0"/>
                        <a:t>22.117 </a:t>
                      </a:r>
                      <a:r>
                        <a:rPr lang="el-GR" dirty="0" err="1"/>
                        <a:t>km</a:t>
                      </a:r>
                      <a:r>
                        <a:rPr lang="el-GR" dirty="0"/>
                        <a:t/>
                      </a:r>
                      <a:br>
                        <a:rPr lang="el-GR" dirty="0"/>
                      </a:br>
                      <a:r>
                        <a:rPr lang="el-GR" dirty="0"/>
                        <a:t>14.500 </a:t>
                      </a:r>
                      <a:r>
                        <a:rPr lang="el-GR" dirty="0" err="1"/>
                        <a:t>km</a:t>
                      </a:r>
                      <a:endParaRPr lang="el-GR" dirty="0"/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476500">
                <a:tc>
                  <a:txBody>
                    <a:bodyPr/>
                    <a:lstStyle/>
                    <a:p>
                      <a:pPr algn="l" fontAlgn="t"/>
                      <a:r>
                        <a:rPr lang="el-GR" b="1" u="none" strike="noStrike" dirty="0">
                          <a:solidFill>
                            <a:srgbClr val="0B0080"/>
                          </a:solidFill>
                          <a:hlinkClick r:id="rId13" tooltip="Πληθυσμός"/>
                        </a:rPr>
                        <a:t>Πληθυσμός</a:t>
                      </a:r>
                      <a:r>
                        <a:rPr lang="el-GR" b="0" dirty="0"/>
                        <a:t/>
                      </a:r>
                      <a:br>
                        <a:rPr lang="el-GR" b="0" dirty="0"/>
                      </a:br>
                      <a:r>
                        <a:rPr lang="el-GR" b="0" dirty="0"/>
                        <a:t> • Εκτίμηση 2014</a:t>
                      </a:r>
                      <a:br>
                        <a:rPr lang="el-GR" b="0" dirty="0"/>
                      </a:br>
                      <a:r>
                        <a:rPr lang="el-GR" b="0" dirty="0"/>
                        <a:t> • Απογραφή 2010</a:t>
                      </a:r>
                      <a:br>
                        <a:rPr lang="el-GR" b="0" dirty="0"/>
                      </a:br>
                      <a:endParaRPr lang="el-GR" b="0" dirty="0"/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l-GR" b="0" dirty="0" smtClean="0"/>
                        <a:t> • </a:t>
                      </a:r>
                      <a:r>
                        <a:rPr lang="el-GR" b="0" u="none" strike="noStrike" dirty="0" smtClean="0">
                          <a:solidFill>
                            <a:srgbClr val="0B0080"/>
                          </a:solidFill>
                          <a:hlinkClick r:id="rId14" tooltip="Πυκνότητα πληθυσμού"/>
                        </a:rPr>
                        <a:t>Πυκνότητα</a:t>
                      </a:r>
                      <a:r>
                        <a:rPr lang="el-GR" dirty="0"/>
                        <a:t/>
                      </a:r>
                      <a:br>
                        <a:rPr lang="el-GR" dirty="0"/>
                      </a:br>
                      <a:r>
                        <a:rPr lang="el-GR" dirty="0"/>
                        <a:t>1.367.820.000 </a:t>
                      </a:r>
                      <a:r>
                        <a:rPr lang="el-GR" u="none" strike="noStrike" baseline="30000" dirty="0">
                          <a:solidFill>
                            <a:srgbClr val="0B0080"/>
                          </a:solidFill>
                          <a:hlinkClick r:id="rId10"/>
                        </a:rPr>
                        <a:t>[5]</a:t>
                      </a:r>
                      <a:r>
                        <a:rPr lang="el-GR" dirty="0"/>
                        <a:t> (</a:t>
                      </a:r>
                      <a:r>
                        <a:rPr lang="el-GR" u="none" strike="noStrike" dirty="0">
                          <a:solidFill>
                            <a:srgbClr val="0B0080"/>
                          </a:solidFill>
                          <a:hlinkClick r:id="rId15" tooltip="Κατάλογος χωρών ανά πληθυσμό"/>
                        </a:rPr>
                        <a:t>1η</a:t>
                      </a:r>
                      <a:r>
                        <a:rPr lang="el-GR" dirty="0"/>
                        <a:t>)</a:t>
                      </a:r>
                      <a:br>
                        <a:rPr lang="el-GR" dirty="0"/>
                      </a:br>
                      <a:r>
                        <a:rPr lang="el-GR" dirty="0"/>
                        <a:t>1.339.724.852 </a:t>
                      </a:r>
                      <a:r>
                        <a:rPr lang="el-GR" u="none" strike="noStrike" baseline="30000" dirty="0">
                          <a:solidFill>
                            <a:srgbClr val="0B0080"/>
                          </a:solidFill>
                          <a:hlinkClick r:id="rId10"/>
                        </a:rPr>
                        <a:t>[6]</a:t>
                      </a:r>
                      <a:r>
                        <a:rPr lang="el-GR" dirty="0"/>
                        <a:t> </a:t>
                      </a:r>
                      <a:br>
                        <a:rPr lang="el-GR" dirty="0"/>
                      </a:br>
                      <a:r>
                        <a:rPr lang="el-GR" dirty="0"/>
                        <a:t>141,1 κατ./</a:t>
                      </a:r>
                      <a:r>
                        <a:rPr lang="el-GR" u="none" strike="noStrike" dirty="0">
                          <a:solidFill>
                            <a:srgbClr val="0B0080"/>
                          </a:solidFill>
                          <a:hlinkClick r:id="rId11" tooltip="Τετραγωνικό χιλιόμετρο"/>
                        </a:rPr>
                        <a:t>km</a:t>
                      </a:r>
                      <a:r>
                        <a:rPr lang="el-GR" u="none" strike="noStrike" baseline="30000" dirty="0">
                          <a:solidFill>
                            <a:srgbClr val="0B0080"/>
                          </a:solidFill>
                          <a:hlinkClick r:id="rId11" tooltip="Τετραγωνικό χιλιόμετρο"/>
                        </a:rPr>
                        <a:t>2</a:t>
                      </a:r>
                      <a:r>
                        <a:rPr lang="el-GR" dirty="0"/>
                        <a:t> (</a:t>
                      </a:r>
                      <a:r>
                        <a:rPr lang="el-GR" u="none" strike="noStrike" dirty="0">
                          <a:solidFill>
                            <a:srgbClr val="0B0080"/>
                          </a:solidFill>
                          <a:hlinkClick r:id="rId16" tooltip="Κατάλογος χωρών κατά πυκνότητα πληθυσμού"/>
                        </a:rPr>
                        <a:t>83η</a:t>
                      </a:r>
                      <a:r>
                        <a:rPr lang="el-GR" dirty="0"/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D3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ΕΘΙΜΑ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Κάθε χρόνο, μεταξύ του τέλους του Χειμώνα και της αρχής της Άνοιξης ο λαός όλης της Κίνας γιορτάζει με ενθουσιασμό την πρώτη παραδοσιακή γιορτή του έτους, τη Γιορτή της άνοιξης ή Σεληνιακό Νέο Έτος. Κατά τη διάρκεια της Γιορτής της άνοιξης, όλες οι οικογένειες εκθέτουν ζωγραφιές και δίστιχα της Γιορτής της άνοιξης και στολίζουν τα σπίτια τους. Η Παραμονή της Γιορτής της άνοιξης είναι μία σπουδαία ευκαιρία για την συγκέντρωση της οικογένειας. Συνήθως, το βράδυ της τελευταίας ημέρας των δώδεκα μηνών του σεληνιακού ημερολογίου, όλη η οικογένεια συγκεντρώνεται για το παραδοσιακό δείπνο της Παραμονής της Πρωτοχρονιάς. Μετά το δείπνο, όλα τα μέλη της οικογενείας συζητούν, ή παίζουν τυχερά κ.α. παιχνίδια μέχρι το πρωί. Το πρωί της Πρωτοχρονιάς, επισκέπτονται συγγενείς για να ευχηθούν ο ένας στον άλλον.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eek.cri.cn/mmsource/images/2014/01/28/b115e058f66142b8bb2ab7b1f86d6c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ΑΞΙΟΘΕΑΤΑ</a:t>
            </a:r>
            <a:endParaRPr lang="el-GR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aveleto.com/photos/ch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" y="-45"/>
            <a:ext cx="9144060" cy="685804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kritsia.gr/sites/default/files/styles/main_image/public/package_images/China2.jpg?itok=IUu-wJ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encrypted-tbn3.gstatic.com/images?q=tbn:ANd9GcTP5yNQkLrrKMUBi7AePlTK_2Lbq0XHHmJugKnGr9N8x2dHzMn_0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ΠΑΡΑΔΟΣΙΑΚΕΣ ΦΟΡΕΣΙΕΣ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cdn.thebest.gr/media/images/magSlide/fcastqwipl4acc53f333e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0010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4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ΦΑΓΗΤΟ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00B0F0"/>
                </a:solidFill>
              </a:rPr>
              <a:t>Η γαστρονομική κουλτούρα της Κίνας περιβάλλεται με μια σειρά μύθους και παρεξηγήσεις για τους αρχάριους, αλλά ακόμα και για κάποιους βετεράνους της </a:t>
            </a:r>
            <a:r>
              <a:rPr lang="el-GR" sz="4000" dirty="0" err="1" smtClean="0">
                <a:solidFill>
                  <a:srgbClr val="00B0F0"/>
                </a:solidFill>
              </a:rPr>
              <a:t>gourmet</a:t>
            </a:r>
            <a:r>
              <a:rPr lang="el-GR" sz="4000" dirty="0" smtClean="0">
                <a:solidFill>
                  <a:srgbClr val="00B0F0"/>
                </a:solidFill>
              </a:rPr>
              <a:t> κουζίνας. Πέντε από τις βασικότερες –σύμφωνα με το </a:t>
            </a:r>
            <a:r>
              <a:rPr lang="el-GR" sz="4000" dirty="0" err="1" smtClean="0">
                <a:solidFill>
                  <a:srgbClr val="00B0F0"/>
                </a:solidFill>
              </a:rPr>
              <a:t>CnnGo</a:t>
            </a:r>
            <a:r>
              <a:rPr lang="el-GR" sz="4000" dirty="0" smtClean="0">
                <a:solidFill>
                  <a:srgbClr val="00B0F0"/>
                </a:solidFill>
              </a:rPr>
              <a:t>- είναι οι παρακάτω.</a:t>
            </a:r>
            <a:endParaRPr lang="el-GR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ΣΗΜΑΙΑ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lickatlife.gr/fu/p/9914/632/395/0x00000000004c42da/2/5-muthoi-sxetika-me-to-kineziko-fagi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ΤΟΠΟΘΕΣΙΑ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ert.gr/wp-content/uploads/2015/07/kin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381476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 smtClean="0"/>
              <a:t>ΓΙΩΡΓΟΣ ΠΟΥΡΣΑΪΤΙΔΗΣ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f/fa/Flag_of_the_People%27s_Republic_of_China.svg/125px-Flag_of_the_People%27s_Republic_of_Chin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 smtClean="0"/>
              <a:t>ΕΘΝΟΣΗΜΟ</a:t>
            </a:r>
            <a:endParaRPr lang="el-G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upload.wikimedia.org/wikipedia/commons/thumb/5/55/National_Emblem_of_the_People%27s_Republic_of_China.svg/85px-National_Emblem_of_the_People%27s_Republic_of_Chin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92945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28641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ΜΕ ΛΙΓΑ ΛΟΓΙΑ</a:t>
            </a:r>
            <a:endParaRPr lang="el-GR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1000108"/>
            <a:ext cx="9144000" cy="4893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2400" dirty="0" smtClean="0"/>
              <a:t>Η </a:t>
            </a:r>
            <a:r>
              <a:rPr lang="el-GR" sz="2400" b="1" dirty="0" smtClean="0"/>
              <a:t>Λαϊκή δημοκρατία της Κίνας</a:t>
            </a:r>
            <a:r>
              <a:rPr lang="el-GR" sz="2400" dirty="0" smtClean="0"/>
              <a:t> είναι χώρα της Ανατολικής </a:t>
            </a:r>
            <a:r>
              <a:rPr lang="el-GR" sz="2400" dirty="0" smtClean="0">
                <a:hlinkClick r:id="rId2" tooltip="Ασία"/>
              </a:rPr>
              <a:t>Ασίας</a:t>
            </a:r>
            <a:r>
              <a:rPr lang="el-GR" sz="2400" dirty="0" smtClean="0"/>
              <a:t> και η χώρα με το μεγαλύτερο πληθυσμό στον κόσμο, 1.360.720.000 κατοίκους.</a:t>
            </a:r>
            <a:r>
              <a:rPr lang="el-GR" sz="2400" baseline="30000" dirty="0" smtClean="0"/>
              <a:t>[</a:t>
            </a:r>
            <a:r>
              <a:rPr lang="el-GR" sz="2400" dirty="0" smtClean="0"/>
              <a:t> Η έκτασή της είναι 9.596.961 </a:t>
            </a:r>
            <a:r>
              <a:rPr lang="el-GR" sz="2400" dirty="0" err="1" smtClean="0">
                <a:hlinkClick r:id="rId3" tooltip="Τετραγωνικό χιλιόμετρο"/>
              </a:rPr>
              <a:t>τ.χλμ</a:t>
            </a:r>
            <a:r>
              <a:rPr lang="el-GR" sz="2400" dirty="0" smtClean="0">
                <a:hlinkClick r:id="rId3" tooltip="Τετραγωνικό χιλιόμετρο"/>
              </a:rPr>
              <a:t>.</a:t>
            </a:r>
            <a:endParaRPr lang="el-GR" sz="2400" dirty="0" smtClean="0"/>
          </a:p>
          <a:p>
            <a:r>
              <a:rPr lang="el-GR" sz="2400" dirty="0" smtClean="0"/>
              <a:t>Πρωτεύουσα της Κίνας είναι το </a:t>
            </a:r>
            <a:r>
              <a:rPr lang="el-GR" sz="2400" dirty="0" smtClean="0">
                <a:hlinkClick r:id="rId4" tooltip="Πεκίνο"/>
              </a:rPr>
              <a:t>Πεκίνο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 Γεωγραφικά είναι η μεγαλύτερη χώρα στην περιοχή της Ανατολικής Ασίας και η τέταρτη μεγαλύτερη στον κόσμο μετά τη </a:t>
            </a:r>
            <a:r>
              <a:rPr lang="el-GR" sz="2400" dirty="0" smtClean="0">
                <a:hlinkClick r:id="rId5" tooltip="Ρωσία"/>
              </a:rPr>
              <a:t>Ρωσία</a:t>
            </a:r>
            <a:r>
              <a:rPr lang="el-GR" sz="2400" dirty="0" smtClean="0"/>
              <a:t>, τον </a:t>
            </a:r>
            <a:r>
              <a:rPr lang="el-GR" sz="2400" dirty="0" smtClean="0">
                <a:hlinkClick r:id="rId6" tooltip="Καναδάς"/>
              </a:rPr>
              <a:t>Καναδά</a:t>
            </a:r>
            <a:r>
              <a:rPr lang="el-GR" sz="2400" dirty="0" smtClean="0"/>
              <a:t> και τις </a:t>
            </a:r>
            <a:r>
              <a:rPr lang="el-GR" sz="2400" dirty="0" smtClean="0">
                <a:hlinkClick r:id="rId7" tooltip="Ηνωμένες Πολιτείες Αμερικής"/>
              </a:rPr>
              <a:t>Ηνωμένες Πολιτείες Αμερικής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Συνορεύει με 14 κράτη:</a:t>
            </a:r>
          </a:p>
          <a:p>
            <a:r>
              <a:rPr lang="el-GR" sz="2400" dirty="0" smtClean="0">
                <a:hlinkClick r:id="rId8" tooltip="Βιετνάμ"/>
              </a:rPr>
              <a:t>Βιετνάμ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9" tooltip="Λάος"/>
              </a:rPr>
              <a:t>Λάος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0" tooltip="Βιρμανία"/>
              </a:rPr>
              <a:t>Βιρμανία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1" tooltip="Ινδία"/>
              </a:rPr>
              <a:t>Ινδία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2" tooltip="Μπουτάν"/>
              </a:rPr>
              <a:t>Μπουτάν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3" tooltip="Νεπάλ"/>
              </a:rPr>
              <a:t>Νεπάλ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4" tooltip="Πακιστάν"/>
              </a:rPr>
              <a:t>Πακιστάν</a:t>
            </a:r>
            <a:r>
              <a:rPr lang="el-GR" sz="2400" dirty="0" smtClean="0"/>
              <a:t>, </a:t>
            </a:r>
          </a:p>
          <a:p>
            <a:r>
              <a:rPr lang="el-GR" sz="2400" dirty="0" err="1" smtClean="0">
                <a:hlinkClick r:id="rId15" tooltip="Αφγανιστάν"/>
              </a:rPr>
              <a:t>Αφγανιστάν</a:t>
            </a:r>
            <a:r>
              <a:rPr lang="el-GR" sz="2400" dirty="0" err="1" smtClean="0"/>
              <a:t>,</a:t>
            </a:r>
            <a:r>
              <a:rPr lang="el-GR" sz="2400" dirty="0" err="1" smtClean="0">
                <a:hlinkClick r:id="rId16" tooltip="Τατζικιστάν"/>
              </a:rPr>
              <a:t>Τατζικιστάν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7" tooltip="Κιργιζία"/>
              </a:rPr>
              <a:t>Κιργιζία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8" tooltip="Καζακστάν"/>
              </a:rPr>
              <a:t>Καζακστάν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5" tooltip="Ρωσία"/>
              </a:rPr>
              <a:t>Ρωσία</a:t>
            </a:r>
            <a:r>
              <a:rPr lang="el-GR" sz="2400" dirty="0" smtClean="0"/>
              <a:t>, </a:t>
            </a:r>
            <a:r>
              <a:rPr lang="el-GR" sz="2400" dirty="0" smtClean="0">
                <a:hlinkClick r:id="rId19" tooltip="Μογγολία"/>
              </a:rPr>
              <a:t>Μογγολία</a:t>
            </a:r>
            <a:r>
              <a:rPr lang="el-GR" sz="2400" dirty="0" smtClean="0"/>
              <a:t> και </a:t>
            </a:r>
          </a:p>
          <a:p>
            <a:r>
              <a:rPr lang="el-GR" sz="2400" dirty="0" smtClean="0">
                <a:hlinkClick r:id="rId20" tooltip="Βόρεια Κορέα"/>
              </a:rPr>
              <a:t>Βόρεια Κορέα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Από την ίδρυση της, το </a:t>
            </a:r>
            <a:r>
              <a:rPr lang="el-GR" sz="2400" dirty="0" smtClean="0">
                <a:hlinkClick r:id="rId21" tooltip="1949"/>
              </a:rPr>
              <a:t>1949</a:t>
            </a:r>
            <a:r>
              <a:rPr lang="el-GR" sz="2400" dirty="0" smtClean="0"/>
              <a:t>, κυβερνάται από το </a:t>
            </a:r>
            <a:r>
              <a:rPr lang="el-GR" sz="2400" dirty="0" smtClean="0">
                <a:hlinkClick r:id="rId22" tooltip="Κομμουνιστικό Κόμμα της Κίνας"/>
              </a:rPr>
              <a:t>Κομμουνιστικό Κόμμα της Κίνας</a:t>
            </a:r>
            <a:r>
              <a:rPr lang="el-GR" sz="2400" dirty="0" smtClean="0"/>
              <a:t> (ΚΚΚ).</a:t>
            </a:r>
            <a:endParaRPr lang="el-GR" sz="2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10700" dirty="0" smtClean="0"/>
              <a:t>Οικονομία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214290"/>
            <a:ext cx="9144000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/>
              <a:t>Από την ίδρυσή της το </a:t>
            </a:r>
            <a:r>
              <a:rPr lang="el-GR" sz="2000" dirty="0" smtClean="0">
                <a:hlinkClick r:id="rId2" tooltip="1949"/>
              </a:rPr>
              <a:t>1949</a:t>
            </a:r>
            <a:r>
              <a:rPr lang="el-GR" sz="2000" dirty="0" smtClean="0"/>
              <a:t> μέχρι τα τέλη του </a:t>
            </a:r>
            <a:r>
              <a:rPr lang="el-GR" sz="2000" dirty="0" smtClean="0">
                <a:hlinkClick r:id="rId3" tooltip="1978"/>
              </a:rPr>
              <a:t>1978</a:t>
            </a:r>
            <a:r>
              <a:rPr lang="el-GR" sz="2000" dirty="0" smtClean="0"/>
              <a:t>, η Λαϊκή Δημοκρατία της Κίνας ήταν μια σοβιετικού τύπου κεντρικά σχεδιασμένη οικονομία, χωρίς ιδιωτικές επιχειρήσεις ή </a:t>
            </a:r>
            <a:r>
              <a:rPr lang="el-GR" sz="2000" dirty="0" smtClean="0">
                <a:hlinkClick r:id="rId4" tooltip="Καπιταλισμός"/>
              </a:rPr>
              <a:t>καπιταλισμό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 Το 1978, η ΛΔΚ ξεκίνησε την εξομάλυνση των διπλωματικών σχέσεων με την Ιαπωνία, η οποία εξελίχθηκε σε ένα σημαντικό ξένο χορηγό.</a:t>
            </a:r>
          </a:p>
          <a:p>
            <a:r>
              <a:rPr lang="el-GR" sz="2000" dirty="0" smtClean="0"/>
              <a:t> Η σύγχρονη Κίνα χαρακτηρίζεται κυρίως ως μια οικονομία της αγοράς που βασίζεται στην ατομική ιδιοκτησία ακινήτων, και είναι ένα από τα κορυφαία παραδείγματα του κρατικού </a:t>
            </a:r>
            <a:r>
              <a:rPr lang="el-GR" sz="2000" dirty="0" err="1" smtClean="0"/>
              <a:t>καπιταλισμος</a:t>
            </a:r>
            <a:r>
              <a:rPr lang="el-GR" sz="2000" dirty="0" smtClean="0"/>
              <a:t>.</a:t>
            </a:r>
            <a:endParaRPr lang="el-GR" sz="5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207</Words>
  <PresentationFormat>Προβολή στην οθόνη (4:3)</PresentationFormat>
  <Paragraphs>31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ΚΙΝΑ</vt:lpstr>
      <vt:lpstr>ΣΗΜΑΙΑ</vt:lpstr>
      <vt:lpstr>Διαφάνεια 3</vt:lpstr>
      <vt:lpstr>ΕΘΝΟΣΗΜΟ</vt:lpstr>
      <vt:lpstr>Διαφάνεια 5</vt:lpstr>
      <vt:lpstr>ΜΕ ΛΙΓΑ ΛΟΓΙΑ</vt:lpstr>
      <vt:lpstr>Διαφάνεια 7</vt:lpstr>
      <vt:lpstr>Οικονομία </vt:lpstr>
      <vt:lpstr>Διαφάνεια 9</vt:lpstr>
      <vt:lpstr>Διαφάνεια 10</vt:lpstr>
      <vt:lpstr>ΕΘΙΜΑ</vt:lpstr>
      <vt:lpstr>Διαφάνεια 12</vt:lpstr>
      <vt:lpstr>ΑΞΙΟΘΕΑΤΑ</vt:lpstr>
      <vt:lpstr>Διαφάνεια 14</vt:lpstr>
      <vt:lpstr>Διαφάνεια 15</vt:lpstr>
      <vt:lpstr>Διαφάνεια 16</vt:lpstr>
      <vt:lpstr>ΠΑΡΑΔΟΣΙΑΚΕΣ ΦΟΡΕΣΙΕΣ</vt:lpstr>
      <vt:lpstr>Διαφάνεια 18</vt:lpstr>
      <vt:lpstr>ΦΑΓΗΤΟ</vt:lpstr>
      <vt:lpstr>Διαφάνεια 20</vt:lpstr>
      <vt:lpstr>ΤΟΠΟΘΕΣΙΑ</vt:lpstr>
      <vt:lpstr>Διαφάνεια 22</vt:lpstr>
      <vt:lpstr>ΓΙΩΡΓΟΣ ΠΟΥΡΣΑΪΤΙΔΗΣ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ΣΗΜΑΙΑ</dc:title>
  <dc:creator>user</dc:creator>
  <cp:lastModifiedBy>mairi</cp:lastModifiedBy>
  <cp:revision>22</cp:revision>
  <dcterms:created xsi:type="dcterms:W3CDTF">2016-03-31T06:42:12Z</dcterms:created>
  <dcterms:modified xsi:type="dcterms:W3CDTF">2016-08-29T07:02:16Z</dcterms:modified>
</cp:coreProperties>
</file>