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76" r:id="rId4"/>
    <p:sldId id="275" r:id="rId5"/>
    <p:sldId id="273" r:id="rId6"/>
    <p:sldId id="258" r:id="rId7"/>
    <p:sldId id="259" r:id="rId8"/>
    <p:sldId id="260" r:id="rId9"/>
    <p:sldId id="261" r:id="rId10"/>
    <p:sldId id="263" r:id="rId11"/>
    <p:sldId id="264" r:id="rId12"/>
    <p:sldId id="265" r:id="rId13"/>
    <p:sldId id="266" r:id="rId14"/>
    <p:sldId id="268" r:id="rId15"/>
    <p:sldId id="267" r:id="rId16"/>
    <p:sldId id="271" r:id="rId17"/>
    <p:sldId id="269" r:id="rId18"/>
    <p:sldId id="272" r:id="rId19"/>
    <p:sldId id="270" r:id="rId20"/>
    <p:sldId id="274" r:id="rId21"/>
    <p:sldId id="281" r:id="rId22"/>
    <p:sldId id="283" r:id="rId23"/>
    <p:sldId id="284" r:id="rId24"/>
    <p:sldId id="285" r:id="rId25"/>
    <p:sldId id="279" r:id="rId26"/>
    <p:sldId id="277" r:id="rId27"/>
    <p:sldId id="278" r:id="rId28"/>
    <p:sldId id="280" r:id="rId29"/>
    <p:sldId id="262"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117F6-9522-440B-BB51-A4EBF195596C}" type="doc">
      <dgm:prSet loTypeId="urn:microsoft.com/office/officeart/2005/8/layout/arrow1" loCatId="relationship" qsTypeId="urn:microsoft.com/office/officeart/2005/8/quickstyle/3d2" qsCatId="3D" csTypeId="urn:microsoft.com/office/officeart/2005/8/colors/accent1_2" csCatId="accent1" phldr="1"/>
      <dgm:spPr/>
      <dgm:t>
        <a:bodyPr/>
        <a:lstStyle/>
        <a:p>
          <a:endParaRPr lang="el-GR"/>
        </a:p>
      </dgm:t>
    </dgm:pt>
    <dgm:pt modelId="{8E87516D-0912-4103-856E-925E8AF8A668}">
      <dgm:prSet phldrT="[Text]"/>
      <dgm:spPr/>
      <dgm:t>
        <a:bodyPr/>
        <a:lstStyle/>
        <a:p>
          <a:r>
            <a:rPr lang="el-GR" dirty="0" smtClean="0">
              <a:solidFill>
                <a:schemeClr val="tx1">
                  <a:lumMod val="95000"/>
                  <a:lumOff val="5000"/>
                </a:schemeClr>
              </a:solidFill>
            </a:rPr>
            <a:t>ΧΛΩΡΙΔΑ</a:t>
          </a:r>
          <a:endParaRPr lang="el-GR" dirty="0">
            <a:solidFill>
              <a:schemeClr val="tx1">
                <a:lumMod val="95000"/>
                <a:lumOff val="5000"/>
              </a:schemeClr>
            </a:solidFill>
          </a:endParaRPr>
        </a:p>
      </dgm:t>
    </dgm:pt>
    <dgm:pt modelId="{0D934951-4AFA-47E6-8E63-1BCD4CE33F01}" type="parTrans" cxnId="{B63D5A80-CF59-402F-8738-C3A3B5DC73E4}">
      <dgm:prSet/>
      <dgm:spPr/>
      <dgm:t>
        <a:bodyPr/>
        <a:lstStyle/>
        <a:p>
          <a:endParaRPr lang="el-GR"/>
        </a:p>
      </dgm:t>
    </dgm:pt>
    <dgm:pt modelId="{912516BC-A9D5-44B4-B4ED-41AA5E50588D}" type="sibTrans" cxnId="{B63D5A80-CF59-402F-8738-C3A3B5DC73E4}">
      <dgm:prSet/>
      <dgm:spPr/>
      <dgm:t>
        <a:bodyPr/>
        <a:lstStyle/>
        <a:p>
          <a:endParaRPr lang="el-GR"/>
        </a:p>
      </dgm:t>
    </dgm:pt>
    <dgm:pt modelId="{FDE50B33-7FCC-4666-B3B5-4B9F8C3E48B3}">
      <dgm:prSet phldrT="[Text]"/>
      <dgm:spPr/>
      <dgm:t>
        <a:bodyPr/>
        <a:lstStyle/>
        <a:p>
          <a:r>
            <a:rPr lang="el-GR" dirty="0" smtClean="0">
              <a:solidFill>
                <a:schemeClr val="tx1">
                  <a:lumMod val="95000"/>
                  <a:lumOff val="5000"/>
                </a:schemeClr>
              </a:solidFill>
            </a:rPr>
            <a:t>ΠΑΝΙΔΑ</a:t>
          </a:r>
          <a:endParaRPr lang="el-GR" dirty="0">
            <a:solidFill>
              <a:schemeClr val="tx1">
                <a:lumMod val="95000"/>
                <a:lumOff val="5000"/>
              </a:schemeClr>
            </a:solidFill>
          </a:endParaRPr>
        </a:p>
      </dgm:t>
    </dgm:pt>
    <dgm:pt modelId="{17F24FFA-D94B-4F2B-B8C2-231F83AF12EC}" type="parTrans" cxnId="{2A6E9E66-B5D9-4BEF-86A4-49E10F5708B0}">
      <dgm:prSet/>
      <dgm:spPr/>
      <dgm:t>
        <a:bodyPr/>
        <a:lstStyle/>
        <a:p>
          <a:endParaRPr lang="el-GR"/>
        </a:p>
      </dgm:t>
    </dgm:pt>
    <dgm:pt modelId="{526E68D9-4582-46B2-9B46-A76193047C1C}" type="sibTrans" cxnId="{2A6E9E66-B5D9-4BEF-86A4-49E10F5708B0}">
      <dgm:prSet/>
      <dgm:spPr/>
      <dgm:t>
        <a:bodyPr/>
        <a:lstStyle/>
        <a:p>
          <a:endParaRPr lang="el-GR"/>
        </a:p>
      </dgm:t>
    </dgm:pt>
    <dgm:pt modelId="{1A4C4B6D-1B1C-4E47-893E-99E820D9F261}" type="pres">
      <dgm:prSet presAssocID="{339117F6-9522-440B-BB51-A4EBF195596C}" presName="cycle" presStyleCnt="0">
        <dgm:presLayoutVars>
          <dgm:dir/>
          <dgm:resizeHandles val="exact"/>
        </dgm:presLayoutVars>
      </dgm:prSet>
      <dgm:spPr/>
      <dgm:t>
        <a:bodyPr/>
        <a:lstStyle/>
        <a:p>
          <a:endParaRPr lang="el-GR"/>
        </a:p>
      </dgm:t>
    </dgm:pt>
    <dgm:pt modelId="{ED57BCC5-6CDB-4971-BB5D-E6D0B5B96D4E}" type="pres">
      <dgm:prSet presAssocID="{8E87516D-0912-4103-856E-925E8AF8A668}" presName="arrow" presStyleLbl="node1" presStyleIdx="0" presStyleCnt="2" custRadScaleRad="99613" custRadScaleInc="-1255">
        <dgm:presLayoutVars>
          <dgm:bulletEnabled val="1"/>
        </dgm:presLayoutVars>
      </dgm:prSet>
      <dgm:spPr/>
      <dgm:t>
        <a:bodyPr/>
        <a:lstStyle/>
        <a:p>
          <a:endParaRPr lang="el-GR"/>
        </a:p>
      </dgm:t>
    </dgm:pt>
    <dgm:pt modelId="{183FB510-5878-4662-B761-9EA780585942}" type="pres">
      <dgm:prSet presAssocID="{FDE50B33-7FCC-4666-B3B5-4B9F8C3E48B3}" presName="arrow" presStyleLbl="node1" presStyleIdx="1" presStyleCnt="2">
        <dgm:presLayoutVars>
          <dgm:bulletEnabled val="1"/>
        </dgm:presLayoutVars>
      </dgm:prSet>
      <dgm:spPr/>
      <dgm:t>
        <a:bodyPr/>
        <a:lstStyle/>
        <a:p>
          <a:endParaRPr lang="el-GR"/>
        </a:p>
      </dgm:t>
    </dgm:pt>
  </dgm:ptLst>
  <dgm:cxnLst>
    <dgm:cxn modelId="{B63D5A80-CF59-402F-8738-C3A3B5DC73E4}" srcId="{339117F6-9522-440B-BB51-A4EBF195596C}" destId="{8E87516D-0912-4103-856E-925E8AF8A668}" srcOrd="0" destOrd="0" parTransId="{0D934951-4AFA-47E6-8E63-1BCD4CE33F01}" sibTransId="{912516BC-A9D5-44B4-B4ED-41AA5E50588D}"/>
    <dgm:cxn modelId="{2A6E9E66-B5D9-4BEF-86A4-49E10F5708B0}" srcId="{339117F6-9522-440B-BB51-A4EBF195596C}" destId="{FDE50B33-7FCC-4666-B3B5-4B9F8C3E48B3}" srcOrd="1" destOrd="0" parTransId="{17F24FFA-D94B-4F2B-B8C2-231F83AF12EC}" sibTransId="{526E68D9-4582-46B2-9B46-A76193047C1C}"/>
    <dgm:cxn modelId="{00665321-DF87-4703-93CE-55754C58F6B0}" type="presOf" srcId="{FDE50B33-7FCC-4666-B3B5-4B9F8C3E48B3}" destId="{183FB510-5878-4662-B761-9EA780585942}" srcOrd="0" destOrd="0" presId="urn:microsoft.com/office/officeart/2005/8/layout/arrow1"/>
    <dgm:cxn modelId="{34B21BFB-89F3-49AF-A552-0DB61D985633}" type="presOf" srcId="{8E87516D-0912-4103-856E-925E8AF8A668}" destId="{ED57BCC5-6CDB-4971-BB5D-E6D0B5B96D4E}" srcOrd="0" destOrd="0" presId="urn:microsoft.com/office/officeart/2005/8/layout/arrow1"/>
    <dgm:cxn modelId="{E25D7E53-0C67-4275-B49D-A633BBA2AA90}" type="presOf" srcId="{339117F6-9522-440B-BB51-A4EBF195596C}" destId="{1A4C4B6D-1B1C-4E47-893E-99E820D9F261}" srcOrd="0" destOrd="0" presId="urn:microsoft.com/office/officeart/2005/8/layout/arrow1"/>
    <dgm:cxn modelId="{3D61CC39-C47C-4BDB-AC6F-DBCE711F88D1}" type="presParOf" srcId="{1A4C4B6D-1B1C-4E47-893E-99E820D9F261}" destId="{ED57BCC5-6CDB-4971-BB5D-E6D0B5B96D4E}" srcOrd="0" destOrd="0" presId="urn:microsoft.com/office/officeart/2005/8/layout/arrow1"/>
    <dgm:cxn modelId="{540CA8B9-A3F8-412C-94D0-28A4B0890FED}" type="presParOf" srcId="{1A4C4B6D-1B1C-4E47-893E-99E820D9F261}" destId="{183FB510-5878-4662-B761-9EA780585942}" srcOrd="1" destOrd="0" presId="urn:microsoft.com/office/officeart/2005/8/layout/arrow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1389C-4E92-4708-8A82-ACD78AA3531F}" type="doc">
      <dgm:prSet loTypeId="urn:microsoft.com/office/officeart/2005/8/layout/venn1" loCatId="relationship" qsTypeId="urn:microsoft.com/office/officeart/2005/8/quickstyle/3d4" qsCatId="3D" csTypeId="urn:microsoft.com/office/officeart/2005/8/colors/accent4_5" csCatId="accent4" phldr="1"/>
      <dgm:spPr/>
      <dgm:t>
        <a:bodyPr/>
        <a:lstStyle/>
        <a:p>
          <a:endParaRPr lang="el-GR"/>
        </a:p>
      </dgm:t>
    </dgm:pt>
    <dgm:pt modelId="{C7982546-5797-4F0C-B1AF-D3CBBA9BC805}">
      <dgm:prSet/>
      <dgm:spPr/>
      <dgm:t>
        <a:bodyPr/>
        <a:lstStyle/>
        <a:p>
          <a:pPr rtl="0"/>
          <a:r>
            <a:rPr lang="el-GR" dirty="0" smtClean="0"/>
            <a:t>ΧΛΩΡΙΔΑ</a:t>
          </a:r>
          <a:endParaRPr lang="el-GR" dirty="0"/>
        </a:p>
      </dgm:t>
    </dgm:pt>
    <dgm:pt modelId="{B0C414B5-3103-4705-AC70-E9C6B7D8DCA9}" type="parTrans" cxnId="{AD82B893-E7B1-46AA-AE5F-BC0E0523CDAD}">
      <dgm:prSet/>
      <dgm:spPr/>
      <dgm:t>
        <a:bodyPr/>
        <a:lstStyle/>
        <a:p>
          <a:endParaRPr lang="el-GR"/>
        </a:p>
      </dgm:t>
    </dgm:pt>
    <dgm:pt modelId="{50432458-F3B9-4B02-8F59-753895711E9F}" type="sibTrans" cxnId="{AD82B893-E7B1-46AA-AE5F-BC0E0523CDAD}">
      <dgm:prSet/>
      <dgm:spPr/>
      <dgm:t>
        <a:bodyPr/>
        <a:lstStyle/>
        <a:p>
          <a:endParaRPr lang="el-GR"/>
        </a:p>
      </dgm:t>
    </dgm:pt>
    <dgm:pt modelId="{25CC3B21-9CFA-4406-93E5-108651E94497}" type="pres">
      <dgm:prSet presAssocID="{5EA1389C-4E92-4708-8A82-ACD78AA3531F}" presName="compositeShape" presStyleCnt="0">
        <dgm:presLayoutVars>
          <dgm:chMax val="7"/>
          <dgm:dir/>
          <dgm:resizeHandles val="exact"/>
        </dgm:presLayoutVars>
      </dgm:prSet>
      <dgm:spPr/>
      <dgm:t>
        <a:bodyPr/>
        <a:lstStyle/>
        <a:p>
          <a:endParaRPr lang="el-GR"/>
        </a:p>
      </dgm:t>
    </dgm:pt>
    <dgm:pt modelId="{0E3A5601-F66F-416E-B627-2E4A321D83CC}" type="pres">
      <dgm:prSet presAssocID="{C7982546-5797-4F0C-B1AF-D3CBBA9BC805}" presName="circ1TxSh" presStyleLbl="vennNode1" presStyleIdx="0" presStyleCnt="1" custScaleX="529193"/>
      <dgm:spPr/>
      <dgm:t>
        <a:bodyPr/>
        <a:lstStyle/>
        <a:p>
          <a:endParaRPr lang="el-GR"/>
        </a:p>
      </dgm:t>
    </dgm:pt>
  </dgm:ptLst>
  <dgm:cxnLst>
    <dgm:cxn modelId="{AD82B893-E7B1-46AA-AE5F-BC0E0523CDAD}" srcId="{5EA1389C-4E92-4708-8A82-ACD78AA3531F}" destId="{C7982546-5797-4F0C-B1AF-D3CBBA9BC805}" srcOrd="0" destOrd="0" parTransId="{B0C414B5-3103-4705-AC70-E9C6B7D8DCA9}" sibTransId="{50432458-F3B9-4B02-8F59-753895711E9F}"/>
    <dgm:cxn modelId="{91AFB414-96B6-42D4-BE45-BFA8A45C86C7}" type="presOf" srcId="{5EA1389C-4E92-4708-8A82-ACD78AA3531F}" destId="{25CC3B21-9CFA-4406-93E5-108651E94497}" srcOrd="0" destOrd="0" presId="urn:microsoft.com/office/officeart/2005/8/layout/venn1"/>
    <dgm:cxn modelId="{E76D63BC-7AB7-45B5-AF73-FD2E467B76CF}" type="presOf" srcId="{C7982546-5797-4F0C-B1AF-D3CBBA9BC805}" destId="{0E3A5601-F66F-416E-B627-2E4A321D83CC}" srcOrd="0" destOrd="0" presId="urn:microsoft.com/office/officeart/2005/8/layout/venn1"/>
    <dgm:cxn modelId="{24CCBC05-0CD5-471D-B588-CE437E92BEBC}" type="presParOf" srcId="{25CC3B21-9CFA-4406-93E5-108651E94497}" destId="{0E3A5601-F66F-416E-B627-2E4A321D83CC}" srcOrd="0"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57BCC5-6CDB-4971-BB5D-E6D0B5B96D4E}">
      <dsp:nvSpPr>
        <dsp:cNvPr id="0" name=""/>
        <dsp:cNvSpPr/>
      </dsp:nvSpPr>
      <dsp:spPr>
        <a:xfrm rot="16200000">
          <a:off x="10960" y="643887"/>
          <a:ext cx="4148019" cy="4148019"/>
        </a:xfrm>
        <a:prstGeom prst="up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r>
            <a:rPr lang="el-GR" sz="5600" kern="1200" dirty="0" smtClean="0">
              <a:solidFill>
                <a:schemeClr val="tx1">
                  <a:lumMod val="95000"/>
                  <a:lumOff val="5000"/>
                </a:schemeClr>
              </a:solidFill>
            </a:rPr>
            <a:t>ΧΛΟΡΙΔΑ</a:t>
          </a:r>
          <a:endParaRPr lang="el-GR" sz="5600" kern="1200" dirty="0">
            <a:solidFill>
              <a:schemeClr val="tx1">
                <a:lumMod val="95000"/>
                <a:lumOff val="5000"/>
              </a:schemeClr>
            </a:solidFill>
          </a:endParaRPr>
        </a:p>
      </dsp:txBody>
      <dsp:txXfrm rot="16200000">
        <a:off x="10960" y="643887"/>
        <a:ext cx="4148019" cy="4148019"/>
      </dsp:txXfrm>
    </dsp:sp>
    <dsp:sp modelId="{183FB510-5878-4662-B761-9EA780585942}">
      <dsp:nvSpPr>
        <dsp:cNvPr id="0" name=""/>
        <dsp:cNvSpPr/>
      </dsp:nvSpPr>
      <dsp:spPr>
        <a:xfrm rot="5400000">
          <a:off x="4564586" y="554282"/>
          <a:ext cx="4148019" cy="4148019"/>
        </a:xfrm>
        <a:prstGeom prst="up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r>
            <a:rPr lang="el-GR" sz="5600" kern="1200" dirty="0" smtClean="0">
              <a:solidFill>
                <a:schemeClr val="tx1">
                  <a:lumMod val="95000"/>
                  <a:lumOff val="5000"/>
                </a:schemeClr>
              </a:solidFill>
            </a:rPr>
            <a:t>ΠΑΝΙΔΑ</a:t>
          </a:r>
          <a:endParaRPr lang="el-GR" sz="5600" kern="1200" dirty="0">
            <a:solidFill>
              <a:schemeClr val="tx1">
                <a:lumMod val="95000"/>
                <a:lumOff val="5000"/>
              </a:schemeClr>
            </a:solidFill>
          </a:endParaRPr>
        </a:p>
      </dsp:txBody>
      <dsp:txXfrm rot="5400000">
        <a:off x="4564586" y="554282"/>
        <a:ext cx="4148019" cy="41480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3A5601-F66F-416E-B627-2E4A321D83CC}">
      <dsp:nvSpPr>
        <dsp:cNvPr id="0" name=""/>
        <dsp:cNvSpPr/>
      </dsp:nvSpPr>
      <dsp:spPr>
        <a:xfrm>
          <a:off x="1090462" y="0"/>
          <a:ext cx="6048675" cy="1143000"/>
        </a:xfrm>
        <a:prstGeom prst="ellipse">
          <a:avLst/>
        </a:prstGeom>
        <a:solidFill>
          <a:schemeClr val="accent4">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rtl="0">
            <a:lnSpc>
              <a:spcPct val="90000"/>
            </a:lnSpc>
            <a:spcBef>
              <a:spcPct val="0"/>
            </a:spcBef>
            <a:spcAft>
              <a:spcPct val="35000"/>
            </a:spcAft>
          </a:pPr>
          <a:r>
            <a:rPr lang="el-GR" sz="5700" kern="1200" dirty="0" smtClean="0"/>
            <a:t>ΧΛΩΡΙΔΑ</a:t>
          </a:r>
          <a:endParaRPr lang="el-GR" sz="5700" kern="1200" dirty="0"/>
        </a:p>
      </dsp:txBody>
      <dsp:txXfrm>
        <a:off x="1090462" y="0"/>
        <a:ext cx="6048675"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0C66B-FCDA-43AF-BAB8-8BC345831117}" type="datetimeFigureOut">
              <a:rPr lang="el-GR" smtClean="0"/>
              <a:pPr/>
              <a:t>3/6/2016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903281-D298-4CF5-ACB9-08C7D2CADD2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6A82F1C-D9D6-4CE2-B53C-8364205D7FCF}" type="datetimeFigureOut">
              <a:rPr lang="el-GR" smtClean="0"/>
              <a:pPr/>
              <a:t>3/6/2016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6A82F1C-D9D6-4CE2-B53C-8364205D7FCF}" type="datetimeFigureOut">
              <a:rPr lang="el-GR" smtClean="0"/>
              <a:pPr/>
              <a:t>3/6/2016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6A82F1C-D9D6-4CE2-B53C-8364205D7FCF}" type="datetimeFigureOut">
              <a:rPr lang="el-GR" smtClean="0"/>
              <a:pPr/>
              <a:t>3/6/2016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6A82F1C-D9D6-4CE2-B53C-8364205D7FCF}" type="datetimeFigureOut">
              <a:rPr lang="el-GR" smtClean="0"/>
              <a:pPr/>
              <a:t>3/6/2016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82F1C-D9D6-4CE2-B53C-8364205D7FCF}" type="datetimeFigureOut">
              <a:rPr lang="el-GR" smtClean="0"/>
              <a:pPr/>
              <a:t>3/6/2016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6A82F1C-D9D6-4CE2-B53C-8364205D7FCF}" type="datetimeFigureOut">
              <a:rPr lang="el-GR" smtClean="0"/>
              <a:pPr/>
              <a:t>3/6/2016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6A82F1C-D9D6-4CE2-B53C-8364205D7FCF}" type="datetimeFigureOut">
              <a:rPr lang="el-GR" smtClean="0"/>
              <a:pPr/>
              <a:t>3/6/2016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6A82F1C-D9D6-4CE2-B53C-8364205D7FCF}" type="datetimeFigureOut">
              <a:rPr lang="el-GR" smtClean="0"/>
              <a:pPr/>
              <a:t>3/6/2016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82F1C-D9D6-4CE2-B53C-8364205D7FCF}" type="datetimeFigureOut">
              <a:rPr lang="el-GR" smtClean="0"/>
              <a:pPr/>
              <a:t>3/6/2016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82F1C-D9D6-4CE2-B53C-8364205D7FCF}" type="datetimeFigureOut">
              <a:rPr lang="el-GR" smtClean="0"/>
              <a:pPr/>
              <a:t>3/6/2016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82F1C-D9D6-4CE2-B53C-8364205D7FCF}" type="datetimeFigureOut">
              <a:rPr lang="el-GR" smtClean="0"/>
              <a:pPr/>
              <a:t>3/6/2016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570FD05-DE60-4080-A3C8-32E31422606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82F1C-D9D6-4CE2-B53C-8364205D7FCF}" type="datetimeFigureOut">
              <a:rPr lang="el-GR" smtClean="0"/>
              <a:pPr/>
              <a:t>3/6/2016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0FD05-DE60-4080-A3C8-32E31422606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l.wikipedia.org/wiki/%CE%92%CE%B9%CF%83%CE%BC%CE%BF%CF%8D%CE%B8%CE%B9%CE%BF" TargetMode="External"/><Relationship Id="rId13" Type="http://schemas.openxmlformats.org/officeDocument/2006/relationships/hyperlink" Target="https://el.wikipedia.org/wiki/%CE%A0%CE%B5%CF%84%CF%81%CE%AD%CE%BB%CE%B1%CE%B9%CE%BF" TargetMode="External"/><Relationship Id="rId3" Type="http://schemas.openxmlformats.org/officeDocument/2006/relationships/hyperlink" Target="https://el.wikipedia.org/wiki/%CE%A7%CF%81%CF%85%CF%83%CF%8C%CF%82" TargetMode="External"/><Relationship Id="rId7" Type="http://schemas.openxmlformats.org/officeDocument/2006/relationships/hyperlink" Target="https://el.wikipedia.org/wiki/%CE%9A%CE%AC%CE%B4%CE%BC%CE%B9%CE%BF" TargetMode="External"/><Relationship Id="rId12" Type="http://schemas.openxmlformats.org/officeDocument/2006/relationships/hyperlink" Target="https://el.wikipedia.org/wiki/%CE%A5%CE%B4%CF%81%CE%AC%CF%81%CE%B3%CF%85%CF%81%CE%BF%CF%82" TargetMode="External"/><Relationship Id="rId2" Type="http://schemas.openxmlformats.org/officeDocument/2006/relationships/hyperlink" Target="https://el.wikipedia.org/wiki/%CE%86%CF%81%CE%B3%CF%85%CF%81%CE%BF%CF%82" TargetMode="External"/><Relationship Id="rId1" Type="http://schemas.openxmlformats.org/officeDocument/2006/relationships/slideLayout" Target="../slideLayouts/slideLayout1.xml"/><Relationship Id="rId6" Type="http://schemas.openxmlformats.org/officeDocument/2006/relationships/hyperlink" Target="https://el.wikipedia.org/wiki/%CE%A8%CE%B5%CF%85%CE%B4%CE%AC%CF%81%CE%B3%CF%85%CF%81%CE%BF%CF%82" TargetMode="External"/><Relationship Id="rId11" Type="http://schemas.openxmlformats.org/officeDocument/2006/relationships/hyperlink" Target="https://el.wikipedia.org/wiki/%CE%9C%CE%BF%CE%BB%CF%85%CE%B2%CE%B4%CE%AD%CE%BD%CE%B9%CE%BF" TargetMode="External"/><Relationship Id="rId5" Type="http://schemas.openxmlformats.org/officeDocument/2006/relationships/hyperlink" Target="https://el.wikipedia.org/wiki/%CE%9C%CF%8C%CE%BB%CF%85%CE%B2%CE%B4%CE%BF%CF%82" TargetMode="External"/><Relationship Id="rId10" Type="http://schemas.openxmlformats.org/officeDocument/2006/relationships/hyperlink" Target="https://el.wikipedia.org/wiki/%CE%91%CE%BD%CF%84%CE%B9%CE%BC%CF%8C%CE%BD%CE%B9%CE%BF" TargetMode="External"/><Relationship Id="rId4" Type="http://schemas.openxmlformats.org/officeDocument/2006/relationships/hyperlink" Target="https://el.wikipedia.org/wiki/%CE%A7%CE%B1%CE%BB%CE%BA%CF%8C%CF%82" TargetMode="External"/><Relationship Id="rId9" Type="http://schemas.openxmlformats.org/officeDocument/2006/relationships/hyperlink" Target="https://el.wikipedia.org/wiki/%CE%9F%CF%85%CF%81%CE%AC%CE%BD%CE%B9%CE%BF" TargetMode="External"/><Relationship Id="rId14" Type="http://schemas.openxmlformats.org/officeDocument/2006/relationships/hyperlink" Target="https://el.wikipedia.org/wiki/%CE%A6%CF%85%CF%83%CE%B9%CE%BA%CF%8C_%CE%B1%CE%AD%CF%81%CE%B9%CE%B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l.wikipedia.org/wiki/%CE%93%CE%BF%CF%85%CE%B1%CF%84%CE%B5%CE%BC%CE%AC%CE%BB%CE%B1" TargetMode="External"/><Relationship Id="rId3" Type="http://schemas.openxmlformats.org/officeDocument/2006/relationships/hyperlink" Target="https://el.wikipedia.org/wiki/%CE%92%CF%8C%CF%81%CE%B5%CE%B9%CE%B1_%CE%91%CE%BC%CE%B5%CF%81%CE%B9%CE%BA%CE%AE" TargetMode="External"/><Relationship Id="rId7" Type="http://schemas.openxmlformats.org/officeDocument/2006/relationships/hyperlink" Target="https://el.wikipedia.org/wiki/%CE%97%CE%A0%CE%91" TargetMode="External"/><Relationship Id="rId2" Type="http://schemas.openxmlformats.org/officeDocument/2006/relationships/hyperlink" Target="https://el.wikipedia.org/wiki/%CE%99%CF%83%CF%80%CE%B1%CE%BD%CE%B9%CE%BA%CE%AE_%CE%B3%CE%BB%CF%8E%CF%83%CF%83%CE%B1" TargetMode="External"/><Relationship Id="rId1" Type="http://schemas.openxmlformats.org/officeDocument/2006/relationships/slideLayout" Target="../slideLayouts/slideLayout2.xml"/><Relationship Id="rId6" Type="http://schemas.openxmlformats.org/officeDocument/2006/relationships/hyperlink" Target="https://el.wikipedia.org/wiki/%CE%9D%CF%8C%CF%84%CE%B9%CE%B1_%CE%91%CE%BC%CE%B5%CF%81%CE%B9%CE%BA%CE%AE" TargetMode="External"/><Relationship Id="rId11" Type="http://schemas.openxmlformats.org/officeDocument/2006/relationships/hyperlink" Target="https://el.wikipedia.org/wiki/%CE%A0%CE%BB%CE%B7%CE%B8%CF%85%CF%83%CE%BC%CF%8C%CF%82" TargetMode="External"/><Relationship Id="rId5" Type="http://schemas.openxmlformats.org/officeDocument/2006/relationships/hyperlink" Target="https://el.wikipedia.org/wiki/%CE%91%CF%84%CE%BB%CE%B1%CE%BD%CF%84%CE%B9%CE%BA%CF%8C%CF%82_%CE%A9%CE%BA%CE%B5%CE%B1%CE%BD%CF%8C%CF%82" TargetMode="External"/><Relationship Id="rId10" Type="http://schemas.openxmlformats.org/officeDocument/2006/relationships/hyperlink" Target="https://el.wikipedia.org/wiki/%CE%A4%CE%B5%CF%84%CF%81%CE%B1%CE%B3%CF%89%CE%BD%CE%B9%CE%BA%CF%8C_%CF%87%CE%B9%CE%BB%CE%B9%CF%8C%CE%BC%CE%B5%CF%84%CF%81%CE%BF" TargetMode="External"/><Relationship Id="rId4" Type="http://schemas.openxmlformats.org/officeDocument/2006/relationships/hyperlink" Target="https://el.wikipedia.org/wiki/%CE%95%CE%B9%CF%81%CE%B7%CE%BD%CE%B9%CE%BA%CF%8C%CF%82_%CE%A9%CE%BA%CE%B5%CE%B1%CE%BD%CF%8C%CF%82" TargetMode="External"/><Relationship Id="rId9" Type="http://schemas.openxmlformats.org/officeDocument/2006/relationships/hyperlink" Target="https://el.wikipedia.org/wiki/%CE%9C%CF%80%CE%B5%CE%BB%CE%AF%CE%B6"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0"/>
            <a:ext cx="7772400" cy="1470025"/>
          </a:xfrm>
          <a:solidFill>
            <a:srgbClr val="FFFF00"/>
          </a:solidFill>
        </p:spPr>
        <p:txBody>
          <a:bodyPr/>
          <a:lstStyle/>
          <a:p>
            <a:r>
              <a:rPr lang="el-GR" dirty="0" smtClean="0">
                <a:solidFill>
                  <a:schemeClr val="accent2">
                    <a:lumMod val="75000"/>
                  </a:schemeClr>
                </a:solidFill>
              </a:rPr>
              <a:t>Μεξικό</a:t>
            </a:r>
            <a:endParaRPr lang="el-GR" dirty="0">
              <a:solidFill>
                <a:schemeClr val="accent2">
                  <a:lumMod val="75000"/>
                </a:schemeClr>
              </a:solidFill>
            </a:endParaRPr>
          </a:p>
        </p:txBody>
      </p:sp>
      <p:sp>
        <p:nvSpPr>
          <p:cNvPr id="3" name="Subtitle 2"/>
          <p:cNvSpPr>
            <a:spLocks noGrp="1"/>
          </p:cNvSpPr>
          <p:nvPr>
            <p:ph type="subTitle" idx="1"/>
          </p:nvPr>
        </p:nvSpPr>
        <p:spPr/>
        <p:txBody>
          <a:bodyPr/>
          <a:lstStyle/>
          <a:p>
            <a:endParaRPr lang="el-GR" dirty="0"/>
          </a:p>
        </p:txBody>
      </p:sp>
      <p:pic>
        <p:nvPicPr>
          <p:cNvPr id="4" name="Picture 3" descr="σημαία-μεξικό-5962371.jpg"/>
          <p:cNvPicPr>
            <a:picLocks noChangeAspect="1"/>
          </p:cNvPicPr>
          <p:nvPr/>
        </p:nvPicPr>
        <p:blipFill>
          <a:blip r:embed="rId2" cstate="print"/>
          <a:stretch>
            <a:fillRect/>
          </a:stretch>
        </p:blipFill>
        <p:spPr>
          <a:xfrm>
            <a:off x="785786" y="1928802"/>
            <a:ext cx="7715304" cy="45720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style>
          <a:lnRef idx="1">
            <a:schemeClr val="accent5"/>
          </a:lnRef>
          <a:fillRef idx="2">
            <a:schemeClr val="accent5"/>
          </a:fillRef>
          <a:effectRef idx="1">
            <a:schemeClr val="accent5"/>
          </a:effectRef>
          <a:fontRef idx="minor">
            <a:schemeClr val="dk1"/>
          </a:fontRef>
        </p:style>
        <p:txBody>
          <a:bodyPr>
            <a:noAutofit/>
          </a:bodyPr>
          <a:lstStyle/>
          <a:p>
            <a:r>
              <a:rPr lang="el-GR" sz="4000" dirty="0" smtClean="0"/>
              <a:t>ΔΙΑΤΡΟΦΗ</a:t>
            </a:r>
            <a:endParaRPr lang="el-GR" sz="4000" dirty="0"/>
          </a:p>
        </p:txBody>
      </p:sp>
      <p:sp>
        <p:nvSpPr>
          <p:cNvPr id="3" name="Content Placeholder 2"/>
          <p:cNvSpPr>
            <a:spLocks noGrp="1"/>
          </p:cNvSpPr>
          <p:nvPr>
            <p:ph idx="1"/>
          </p:nvPr>
        </p:nvSpPr>
        <p:spPr>
          <a:xfrm>
            <a:off x="0" y="1124744"/>
            <a:ext cx="3419872" cy="5733256"/>
          </a:xfrm>
        </p:spPr>
        <p:txBody>
          <a:bodyPr>
            <a:normAutofit fontScale="85000" lnSpcReduction="20000"/>
          </a:bodyPr>
          <a:lstStyle/>
          <a:p>
            <a:r>
              <a:rPr lang="el-GR" dirty="0" smtClean="0">
                <a:solidFill>
                  <a:schemeClr val="tx2">
                    <a:lumMod val="50000"/>
                  </a:schemeClr>
                </a:solidFill>
              </a:rPr>
              <a:t>Τα κύρια εμπορεύματα της Μεξικάνικης κουζίνας είναι κυρίως το καλαμπόκι και τα φασόλια. Το καλαμπόκι είναι το παραδοσιακό βασικό προϊόν του Μεξικού και η χρήση του είναι ευρεία. Τρώγεται ακατέργαστο ακριβώς όπως είναι και ως συστατικό πολλών πιάτων</a:t>
            </a:r>
          </a:p>
          <a:p>
            <a:endParaRPr lang="el-GR" dirty="0"/>
          </a:p>
        </p:txBody>
      </p:sp>
      <p:pic>
        <p:nvPicPr>
          <p:cNvPr id="5" name="Picture 4" descr="plateofmexicanfoodnachossalsa.jpg"/>
          <p:cNvPicPr>
            <a:picLocks noChangeAspect="1"/>
          </p:cNvPicPr>
          <p:nvPr/>
        </p:nvPicPr>
        <p:blipFill>
          <a:blip r:embed="rId2" cstate="print"/>
          <a:stretch>
            <a:fillRect/>
          </a:stretch>
        </p:blipFill>
        <p:spPr>
          <a:xfrm>
            <a:off x="3285722" y="1124744"/>
            <a:ext cx="5858278" cy="57332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descr="t1larg-mexican-food-ts.jpg"/>
          <p:cNvPicPr>
            <a:picLocks noGrp="1" noChangeAspect="1"/>
          </p:cNvPicPr>
          <p:nvPr>
            <p:ph idx="1"/>
          </p:nvPr>
        </p:nvPicPr>
        <p:blipFill>
          <a:blip r:embed="rId2" cstate="print"/>
          <a:stretch>
            <a:fillRect/>
          </a:stretch>
        </p:blipFill>
        <p:spPr>
          <a:xfrm>
            <a:off x="-1" y="0"/>
            <a:ext cx="915477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4449espanjatar.jpg"/>
          <p:cNvPicPr>
            <a:picLocks noGrp="1" noChangeAspect="1"/>
          </p:cNvPicPr>
          <p:nvPr>
            <p:ph idx="1"/>
          </p:nvPr>
        </p:nvPicPr>
        <p:blipFill>
          <a:blip r:embed="rId2" cstate="print"/>
          <a:stretch>
            <a:fillRect/>
          </a:stretch>
        </p:blipFill>
        <p:spPr>
          <a:xfrm>
            <a:off x="1475656" y="0"/>
            <a:ext cx="54006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iachi.jpg"/>
          <p:cNvPicPr>
            <a:picLocks noGrp="1" noChangeAspect="1"/>
          </p:cNvPicPr>
          <p:nvPr>
            <p:ph idx="1"/>
          </p:nvPr>
        </p:nvPicPr>
        <p:blipFill>
          <a:blip r:embed="rId2" cstate="print"/>
          <a:stretch>
            <a:fillRect/>
          </a:stretch>
        </p:blipFill>
        <p:spPr>
          <a:xfrm>
            <a:off x="0" y="-1"/>
            <a:ext cx="9144000" cy="68441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style>
          <a:lnRef idx="1">
            <a:schemeClr val="accent1"/>
          </a:lnRef>
          <a:fillRef idx="2">
            <a:schemeClr val="accent1"/>
          </a:fillRef>
          <a:effectRef idx="1">
            <a:schemeClr val="accent1"/>
          </a:effectRef>
          <a:fontRef idx="minor">
            <a:schemeClr val="dk1"/>
          </a:fontRef>
        </p:style>
        <p:txBody>
          <a:bodyPr/>
          <a:lstStyle/>
          <a:p>
            <a:r>
              <a:rPr lang="el-GR" dirty="0" smtClean="0"/>
              <a:t>Ο  ΠΡΟΕΔΡΟΣ ΤΟΥ ΜΕΞΙΚΟΥ</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descr="ImageHandler.jpe"/>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7772400" cy="1470025"/>
          </a:xfrm>
        </p:spPr>
        <p:style>
          <a:lnRef idx="1">
            <a:schemeClr val="accent2"/>
          </a:lnRef>
          <a:fillRef idx="3">
            <a:schemeClr val="accent2"/>
          </a:fillRef>
          <a:effectRef idx="2">
            <a:schemeClr val="accent2"/>
          </a:effectRef>
          <a:fontRef idx="minor">
            <a:schemeClr val="lt1"/>
          </a:fontRef>
        </p:style>
        <p:txBody>
          <a:bodyPr/>
          <a:lstStyle/>
          <a:p>
            <a:r>
              <a:rPr lang="el-GR" dirty="0" smtClean="0"/>
              <a:t>ΟΙΚΟΝΟΜΙΑ</a:t>
            </a:r>
            <a:endParaRPr lang="el-GR" dirty="0"/>
          </a:p>
        </p:txBody>
      </p:sp>
      <p:sp>
        <p:nvSpPr>
          <p:cNvPr id="3" name="Subtitle 2"/>
          <p:cNvSpPr>
            <a:spLocks noGrp="1"/>
          </p:cNvSpPr>
          <p:nvPr>
            <p:ph type="subTitle" idx="1"/>
          </p:nvPr>
        </p:nvSpPr>
        <p:spPr>
          <a:xfrm>
            <a:off x="251520" y="1844824"/>
            <a:ext cx="8640960" cy="4752528"/>
          </a:xfrm>
        </p:spPr>
        <p:txBody>
          <a:bodyPr>
            <a:normAutofit/>
          </a:bodyPr>
          <a:lstStyle/>
          <a:p>
            <a:pPr algn="l"/>
            <a:r>
              <a:rPr lang="el-GR" sz="3400" dirty="0" smtClean="0">
                <a:solidFill>
                  <a:schemeClr val="tx1">
                    <a:lumMod val="95000"/>
                    <a:lumOff val="5000"/>
                  </a:schemeClr>
                </a:solidFill>
              </a:rPr>
              <a:t>Το Μεξικό είναι η πρώτη χώρα στον κόσμο στην εξαγωγή </a:t>
            </a:r>
            <a:r>
              <a:rPr lang="el-GR" sz="3400" dirty="0" smtClean="0">
                <a:solidFill>
                  <a:schemeClr val="tx1">
                    <a:lumMod val="95000"/>
                    <a:lumOff val="5000"/>
                  </a:schemeClr>
                </a:solidFill>
                <a:hlinkClick r:id="rId2" tooltip="Άργυρος"/>
              </a:rPr>
              <a:t>αργύρου</a:t>
            </a:r>
            <a:r>
              <a:rPr lang="el-GR" sz="3400" dirty="0" smtClean="0">
                <a:solidFill>
                  <a:schemeClr val="tx1">
                    <a:lumMod val="95000"/>
                    <a:lumOff val="5000"/>
                  </a:schemeClr>
                </a:solidFill>
              </a:rPr>
              <a:t>, πέμπτη στο </a:t>
            </a:r>
            <a:r>
              <a:rPr lang="el-GR" sz="3400" dirty="0" smtClean="0">
                <a:solidFill>
                  <a:schemeClr val="tx1">
                    <a:lumMod val="95000"/>
                    <a:lumOff val="5000"/>
                  </a:schemeClr>
                </a:solidFill>
                <a:hlinkClick r:id="rId3" tooltip="Χρυσός"/>
              </a:rPr>
              <a:t>χρυσό</a:t>
            </a:r>
            <a:r>
              <a:rPr lang="el-GR" sz="3400" dirty="0" smtClean="0">
                <a:solidFill>
                  <a:schemeClr val="tx1">
                    <a:lumMod val="95000"/>
                    <a:lumOff val="5000"/>
                  </a:schemeClr>
                </a:solidFill>
              </a:rPr>
              <a:t>, δεύτερη στο </a:t>
            </a:r>
            <a:r>
              <a:rPr lang="el-GR" sz="3400" dirty="0" smtClean="0">
                <a:solidFill>
                  <a:schemeClr val="tx1">
                    <a:lumMod val="95000"/>
                    <a:lumOff val="5000"/>
                  </a:schemeClr>
                </a:solidFill>
                <a:hlinkClick r:id="rId4" tooltip="Χαλκός"/>
              </a:rPr>
              <a:t>χαλκό</a:t>
            </a:r>
            <a:r>
              <a:rPr lang="el-GR" sz="3400" dirty="0" smtClean="0">
                <a:solidFill>
                  <a:schemeClr val="tx1">
                    <a:lumMod val="95000"/>
                    <a:lumOff val="5000"/>
                  </a:schemeClr>
                </a:solidFill>
              </a:rPr>
              <a:t>, </a:t>
            </a:r>
            <a:r>
              <a:rPr lang="el-GR" sz="3400" dirty="0" smtClean="0">
                <a:solidFill>
                  <a:schemeClr val="tx1">
                    <a:lumMod val="95000"/>
                    <a:lumOff val="5000"/>
                  </a:schemeClr>
                </a:solidFill>
                <a:hlinkClick r:id="rId5" tooltip="Μόλυβδος"/>
              </a:rPr>
              <a:t>μόλυβδο</a:t>
            </a:r>
            <a:r>
              <a:rPr lang="el-GR" sz="3400" dirty="0" smtClean="0">
                <a:solidFill>
                  <a:schemeClr val="tx1">
                    <a:lumMod val="95000"/>
                    <a:lumOff val="5000"/>
                  </a:schemeClr>
                </a:solidFill>
              </a:rPr>
              <a:t> και </a:t>
            </a:r>
            <a:r>
              <a:rPr lang="el-GR" sz="3400" dirty="0" smtClean="0">
                <a:solidFill>
                  <a:schemeClr val="tx1">
                    <a:lumMod val="95000"/>
                    <a:lumOff val="5000"/>
                  </a:schemeClr>
                </a:solidFill>
                <a:hlinkClick r:id="rId6" tooltip="Ψευδάργυρος"/>
              </a:rPr>
              <a:t>ψευδάργυρο</a:t>
            </a:r>
            <a:r>
              <a:rPr lang="el-GR" sz="3400" dirty="0" smtClean="0">
                <a:solidFill>
                  <a:schemeClr val="tx1">
                    <a:lumMod val="95000"/>
                    <a:lumOff val="5000"/>
                  </a:schemeClr>
                </a:solidFill>
              </a:rPr>
              <a:t>. Υπάρχουν ακόμη τεράστια κοιτάσματα κάρβουνου, τσίγκου, </a:t>
            </a:r>
            <a:r>
              <a:rPr lang="el-GR" sz="3400" dirty="0" smtClean="0">
                <a:solidFill>
                  <a:schemeClr val="tx1">
                    <a:lumMod val="95000"/>
                    <a:lumOff val="5000"/>
                  </a:schemeClr>
                </a:solidFill>
                <a:hlinkClick r:id="rId7" tooltip="Κάδμιο"/>
              </a:rPr>
              <a:t>καδμίου</a:t>
            </a:r>
            <a:r>
              <a:rPr lang="el-GR" sz="3400" dirty="0" smtClean="0">
                <a:solidFill>
                  <a:schemeClr val="tx1">
                    <a:lumMod val="95000"/>
                    <a:lumOff val="5000"/>
                  </a:schemeClr>
                </a:solidFill>
              </a:rPr>
              <a:t>, ενώ ακόμη εξορύσσονται </a:t>
            </a:r>
            <a:r>
              <a:rPr lang="el-GR" sz="3400" dirty="0" smtClean="0">
                <a:solidFill>
                  <a:schemeClr val="tx1">
                    <a:lumMod val="95000"/>
                    <a:lumOff val="5000"/>
                  </a:schemeClr>
                </a:solidFill>
                <a:hlinkClick r:id="rId8" tooltip="Βισμούθιο"/>
              </a:rPr>
              <a:t>βισμούθιο</a:t>
            </a:r>
            <a:r>
              <a:rPr lang="el-GR" sz="3400" dirty="0" smtClean="0">
                <a:solidFill>
                  <a:schemeClr val="tx1">
                    <a:lumMod val="95000"/>
                    <a:lumOff val="5000"/>
                  </a:schemeClr>
                </a:solidFill>
              </a:rPr>
              <a:t>, </a:t>
            </a:r>
            <a:r>
              <a:rPr lang="el-GR" sz="3400" dirty="0" smtClean="0">
                <a:solidFill>
                  <a:schemeClr val="tx1">
                    <a:lumMod val="95000"/>
                    <a:lumOff val="5000"/>
                  </a:schemeClr>
                </a:solidFill>
                <a:hlinkClick r:id="rId9" tooltip="Ουράνιο"/>
              </a:rPr>
              <a:t>ουράνιο</a:t>
            </a:r>
            <a:r>
              <a:rPr lang="el-GR" sz="3400" dirty="0" smtClean="0">
                <a:solidFill>
                  <a:schemeClr val="tx1">
                    <a:lumMod val="95000"/>
                    <a:lumOff val="5000"/>
                  </a:schemeClr>
                </a:solidFill>
              </a:rPr>
              <a:t>, </a:t>
            </a:r>
            <a:r>
              <a:rPr lang="el-GR" sz="3400" dirty="0" smtClean="0">
                <a:solidFill>
                  <a:schemeClr val="tx1">
                    <a:lumMod val="95000"/>
                    <a:lumOff val="5000"/>
                  </a:schemeClr>
                </a:solidFill>
                <a:hlinkClick r:id="rId10" tooltip="Αντιμόνιο"/>
              </a:rPr>
              <a:t>αντιμόνιο</a:t>
            </a:r>
            <a:r>
              <a:rPr lang="el-GR" sz="3400" dirty="0" smtClean="0">
                <a:solidFill>
                  <a:schemeClr val="tx1">
                    <a:lumMod val="95000"/>
                    <a:lumOff val="5000"/>
                  </a:schemeClr>
                </a:solidFill>
              </a:rPr>
              <a:t>, σιδηρομετάλλευμα, </a:t>
            </a:r>
            <a:r>
              <a:rPr lang="el-GR" sz="3400" dirty="0" smtClean="0">
                <a:solidFill>
                  <a:schemeClr val="tx1">
                    <a:lumMod val="95000"/>
                    <a:lumOff val="5000"/>
                  </a:schemeClr>
                </a:solidFill>
                <a:hlinkClick r:id="rId11" tooltip="Μολυβδένιο"/>
              </a:rPr>
              <a:t>μολυβδένιο</a:t>
            </a:r>
            <a:r>
              <a:rPr lang="el-GR" sz="3400" dirty="0" smtClean="0">
                <a:solidFill>
                  <a:schemeClr val="tx1">
                    <a:lumMod val="95000"/>
                    <a:lumOff val="5000"/>
                  </a:schemeClr>
                </a:solidFill>
              </a:rPr>
              <a:t>, </a:t>
            </a:r>
            <a:r>
              <a:rPr lang="el-GR" sz="3400" dirty="0" smtClean="0">
                <a:solidFill>
                  <a:schemeClr val="tx1">
                    <a:lumMod val="95000"/>
                    <a:lumOff val="5000"/>
                  </a:schemeClr>
                </a:solidFill>
                <a:hlinkClick r:id="rId12" tooltip="Υδράργυρος"/>
              </a:rPr>
              <a:t>υδράργυρος</a:t>
            </a:r>
            <a:r>
              <a:rPr lang="el-GR" sz="3400" dirty="0" smtClean="0">
                <a:solidFill>
                  <a:schemeClr val="tx1">
                    <a:lumMod val="95000"/>
                    <a:lumOff val="5000"/>
                  </a:schemeClr>
                </a:solidFill>
              </a:rPr>
              <a:t>, </a:t>
            </a:r>
            <a:r>
              <a:rPr lang="el-GR" sz="3400" dirty="0" smtClean="0">
                <a:solidFill>
                  <a:schemeClr val="tx1">
                    <a:lumMod val="95000"/>
                    <a:lumOff val="5000"/>
                  </a:schemeClr>
                </a:solidFill>
                <a:hlinkClick r:id="rId13" tooltip="Πετρέλαιο"/>
              </a:rPr>
              <a:t>πετρέλαιο</a:t>
            </a:r>
            <a:r>
              <a:rPr lang="el-GR" sz="3400" dirty="0" smtClean="0">
                <a:solidFill>
                  <a:schemeClr val="tx1">
                    <a:lumMod val="95000"/>
                    <a:lumOff val="5000"/>
                  </a:schemeClr>
                </a:solidFill>
              </a:rPr>
              <a:t> και </a:t>
            </a:r>
            <a:r>
              <a:rPr lang="el-GR" sz="3400" dirty="0" smtClean="0">
                <a:solidFill>
                  <a:schemeClr val="tx1">
                    <a:lumMod val="95000"/>
                    <a:lumOff val="5000"/>
                  </a:schemeClr>
                </a:solidFill>
                <a:hlinkClick r:id="rId14" tooltip="Φυσικό αέριο"/>
              </a:rPr>
              <a:t>φυσικό αέριο</a:t>
            </a:r>
            <a:r>
              <a:rPr lang="el-GR" sz="3400" dirty="0" smtClean="0">
                <a:solidFill>
                  <a:schemeClr val="tx1">
                    <a:lumMod val="95000"/>
                    <a:lumOff val="5000"/>
                  </a:schemeClr>
                </a:solidFill>
              </a:rPr>
              <a:t>.</a:t>
            </a:r>
          </a:p>
          <a:p>
            <a:pPr algn="l"/>
            <a:endParaRPr lang="el-GR" sz="3400" dirty="0" smtClean="0">
              <a:solidFill>
                <a:schemeClr val="tx1">
                  <a:lumMod val="95000"/>
                  <a:lumOff val="5000"/>
                </a:schemeClr>
              </a:solidFill>
            </a:endParaRPr>
          </a:p>
          <a:p>
            <a:pPr algn="l"/>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59632" y="764704"/>
          <a:ext cx="7056784" cy="5400600"/>
        </p:xfrm>
        <a:graphic>
          <a:graphicData uri="http://schemas.openxmlformats.org/drawingml/2006/table">
            <a:tbl>
              <a:tblPr firstRow="1" bandRow="1">
                <a:tableStyleId>{93296810-A885-4BE3-A3E7-6D5BEEA58F35}</a:tableStyleId>
              </a:tblPr>
              <a:tblGrid>
                <a:gridCol w="4104456"/>
                <a:gridCol w="216024"/>
                <a:gridCol w="2736304"/>
              </a:tblGrid>
              <a:tr h="1820252">
                <a:tc>
                  <a:txBody>
                    <a:bodyPr/>
                    <a:lstStyle/>
                    <a:p>
                      <a:r>
                        <a:rPr lang="el-GR" sz="3600" dirty="0" smtClean="0"/>
                        <a:t> </a:t>
                      </a:r>
                    </a:p>
                    <a:p>
                      <a:r>
                        <a:rPr lang="el-GR" sz="3600" dirty="0" smtClean="0"/>
                        <a:t> πολιτευμα</a:t>
                      </a:r>
                      <a:endParaRPr lang="el-GR" sz="3600" dirty="0" smtClean="0">
                        <a:solidFill>
                          <a:schemeClr val="tx1">
                            <a:lumMod val="95000"/>
                            <a:lumOff val="5000"/>
                          </a:schemeClr>
                        </a:solidFill>
                      </a:endParaRPr>
                    </a:p>
                  </a:txBody>
                  <a:tcPr/>
                </a:tc>
                <a:tc>
                  <a:txBody>
                    <a:bodyPr/>
                    <a:lstStyle/>
                    <a:p>
                      <a:endParaRPr lang="el-GR" dirty="0" smtClean="0"/>
                    </a:p>
                    <a:p>
                      <a:endParaRPr lang="el-GR" dirty="0" smtClean="0"/>
                    </a:p>
                    <a:p>
                      <a:endParaRPr lang="el-GR" dirty="0"/>
                    </a:p>
                  </a:txBody>
                  <a:tcPr/>
                </a:tc>
                <a:tc>
                  <a:txBody>
                    <a:bodyPr/>
                    <a:lstStyle/>
                    <a:p>
                      <a:endParaRPr lang="el-GR"/>
                    </a:p>
                  </a:txBody>
                  <a:tcPr/>
                </a:tc>
              </a:tr>
              <a:tr h="3580348">
                <a:tc>
                  <a:txBody>
                    <a:bodyPr/>
                    <a:lstStyle/>
                    <a:p>
                      <a:r>
                        <a:rPr lang="el-GR" sz="3600" dirty="0" smtClean="0"/>
                        <a:t> Ομοσπονδιακή</a:t>
                      </a:r>
                      <a:r>
                        <a:rPr lang="el-GR" sz="3600" baseline="0" dirty="0" smtClean="0"/>
                        <a:t>  προεδρική  δημοκρατία</a:t>
                      </a:r>
                      <a:endParaRPr lang="el-GR" sz="3600" dirty="0"/>
                    </a:p>
                  </a:txBody>
                  <a:tcPr/>
                </a:tc>
                <a:tc>
                  <a:txBody>
                    <a:bodyPr/>
                    <a:lstStyle/>
                    <a:p>
                      <a:endParaRPr lang="el-GR" dirty="0"/>
                    </a:p>
                  </a:txBody>
                  <a:tcPr/>
                </a:tc>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σημαία-του-μεξικού-που-απομονώνεται-στο-άσπρο-υπόβαθρο-51325265.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l-GR" dirty="0" smtClean="0"/>
              <a:t>ΝΟΜΙΣΜΑΤΑ</a:t>
            </a:r>
            <a:endParaRPr lang="el-GR" dirty="0"/>
          </a:p>
        </p:txBody>
      </p:sp>
      <p:pic>
        <p:nvPicPr>
          <p:cNvPr id="4" name="Content Placeholder 3" descr="νόμισμα-του-μεξικού-28214982.jpg"/>
          <p:cNvPicPr>
            <a:picLocks noGrp="1" noChangeAspect="1"/>
          </p:cNvPicPr>
          <p:nvPr>
            <p:ph idx="1"/>
          </p:nvPr>
        </p:nvPicPr>
        <p:blipFill>
          <a:blip r:embed="rId2" cstate="print"/>
          <a:stretch>
            <a:fillRect/>
          </a:stretch>
        </p:blipFill>
        <p:spPr>
          <a:xfrm>
            <a:off x="1115616" y="1556792"/>
            <a:ext cx="7560840" cy="504056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style>
          <a:lnRef idx="1">
            <a:schemeClr val="accent2"/>
          </a:lnRef>
          <a:fillRef idx="2">
            <a:schemeClr val="accent2"/>
          </a:fillRef>
          <a:effectRef idx="1">
            <a:schemeClr val="accent2"/>
          </a:effectRef>
          <a:fontRef idx="minor">
            <a:schemeClr val="dk1"/>
          </a:fontRef>
        </p:style>
        <p:txBody>
          <a:bodyPr/>
          <a:lstStyle/>
          <a:p>
            <a:r>
              <a:rPr lang="el-GR" dirty="0" smtClean="0"/>
              <a:t>ΜΕΞΙΚΟ</a:t>
            </a:r>
            <a:endParaRPr lang="el-GR" dirty="0"/>
          </a:p>
        </p:txBody>
      </p:sp>
      <p:sp>
        <p:nvSpPr>
          <p:cNvPr id="3" name="Content Placeholder 2"/>
          <p:cNvSpPr>
            <a:spLocks noGrp="1"/>
          </p:cNvSpPr>
          <p:nvPr>
            <p:ph idx="1"/>
          </p:nvPr>
        </p:nvSpPr>
        <p:spPr>
          <a:xfrm>
            <a:off x="0" y="1268760"/>
            <a:ext cx="9144000" cy="5400600"/>
          </a:xfrm>
        </p:spPr>
        <p:txBody>
          <a:bodyPr>
            <a:normAutofit fontScale="92500" lnSpcReduction="20000"/>
          </a:bodyPr>
          <a:lstStyle/>
          <a:p>
            <a:r>
              <a:rPr lang="el-GR" dirty="0" smtClean="0">
                <a:solidFill>
                  <a:srgbClr val="FF0000"/>
                </a:solidFill>
              </a:rPr>
              <a:t>Το </a:t>
            </a:r>
            <a:r>
              <a:rPr lang="el-GR" b="1" dirty="0" smtClean="0">
                <a:solidFill>
                  <a:srgbClr val="FF0000"/>
                </a:solidFill>
              </a:rPr>
              <a:t>Μεξικό</a:t>
            </a:r>
            <a:r>
              <a:rPr lang="el-GR" dirty="0" smtClean="0">
                <a:solidFill>
                  <a:srgbClr val="FF0000"/>
                </a:solidFill>
              </a:rPr>
              <a:t> (</a:t>
            </a:r>
            <a:r>
              <a:rPr lang="el-GR" dirty="0" smtClean="0">
                <a:solidFill>
                  <a:srgbClr val="FF0000"/>
                </a:solidFill>
                <a:hlinkClick r:id="rId2" tooltip="Ισπανική γλώσσα"/>
              </a:rPr>
              <a:t>Ισπανικά</a:t>
            </a:r>
            <a:r>
              <a:rPr lang="el-GR" dirty="0" smtClean="0">
                <a:solidFill>
                  <a:srgbClr val="FF0000"/>
                </a:solidFill>
              </a:rPr>
              <a:t>: </a:t>
            </a:r>
            <a:r>
              <a:rPr lang="el-GR" i="1" dirty="0" smtClean="0">
                <a:solidFill>
                  <a:srgbClr val="FF0000"/>
                </a:solidFill>
              </a:rPr>
              <a:t>México</a:t>
            </a:r>
            <a:r>
              <a:rPr lang="el-GR" dirty="0" smtClean="0">
                <a:solidFill>
                  <a:srgbClr val="FF0000"/>
                </a:solidFill>
              </a:rPr>
              <a:t>) είναι χώρα του νότιου τμήματος της </a:t>
            </a:r>
            <a:r>
              <a:rPr lang="el-GR" dirty="0" smtClean="0">
                <a:solidFill>
                  <a:srgbClr val="FF0000"/>
                </a:solidFill>
                <a:hlinkClick r:id="rId3" tooltip="Βόρεια Αμερική"/>
              </a:rPr>
              <a:t>Βόρειας Αμερικής</a:t>
            </a:r>
            <a:r>
              <a:rPr lang="el-GR" dirty="0" smtClean="0">
                <a:solidFill>
                  <a:srgbClr val="FF0000"/>
                </a:solidFill>
              </a:rPr>
              <a:t>.</a:t>
            </a:r>
          </a:p>
          <a:p>
            <a:r>
              <a:rPr lang="el-GR" dirty="0" smtClean="0">
                <a:solidFill>
                  <a:srgbClr val="FF0000"/>
                </a:solidFill>
              </a:rPr>
              <a:t> </a:t>
            </a:r>
            <a:r>
              <a:rPr lang="el-GR" dirty="0" smtClean="0">
                <a:solidFill>
                  <a:srgbClr val="FF0000"/>
                </a:solidFill>
              </a:rPr>
              <a:t>Το επίσημο όνομά της είναι </a:t>
            </a:r>
            <a:r>
              <a:rPr lang="el-GR" b="1" dirty="0" smtClean="0">
                <a:solidFill>
                  <a:srgbClr val="FF0000"/>
                </a:solidFill>
              </a:rPr>
              <a:t>Estados Unidos Mexicanos</a:t>
            </a:r>
            <a:r>
              <a:rPr lang="el-GR" dirty="0" smtClean="0">
                <a:solidFill>
                  <a:srgbClr val="FF0000"/>
                </a:solidFill>
              </a:rPr>
              <a:t> (Ηνωμένες Πολιτείες Μεξικού). </a:t>
            </a:r>
            <a:endParaRPr lang="el-GR" dirty="0" smtClean="0">
              <a:solidFill>
                <a:srgbClr val="FF0000"/>
              </a:solidFill>
            </a:endParaRPr>
          </a:p>
          <a:p>
            <a:r>
              <a:rPr lang="el-GR" dirty="0" smtClean="0">
                <a:solidFill>
                  <a:srgbClr val="FF0000"/>
                </a:solidFill>
              </a:rPr>
              <a:t>Βρέχεται </a:t>
            </a:r>
            <a:r>
              <a:rPr lang="el-GR" dirty="0" smtClean="0">
                <a:solidFill>
                  <a:srgbClr val="FF0000"/>
                </a:solidFill>
              </a:rPr>
              <a:t>από τον </a:t>
            </a:r>
            <a:r>
              <a:rPr lang="el-GR" dirty="0" smtClean="0">
                <a:solidFill>
                  <a:srgbClr val="FF0000"/>
                </a:solidFill>
                <a:hlinkClick r:id="rId4" tooltip="Ειρηνικός Ωκεανός"/>
              </a:rPr>
              <a:t>Ειρηνικό</a:t>
            </a:r>
            <a:r>
              <a:rPr lang="el-GR" dirty="0" smtClean="0">
                <a:solidFill>
                  <a:srgbClr val="FF0000"/>
                </a:solidFill>
              </a:rPr>
              <a:t> και </a:t>
            </a:r>
            <a:r>
              <a:rPr lang="el-GR" dirty="0" smtClean="0">
                <a:solidFill>
                  <a:srgbClr val="FF0000"/>
                </a:solidFill>
                <a:hlinkClick r:id="rId5" tooltip="Ατλαντικός Ωκεανός"/>
              </a:rPr>
              <a:t>Ατλαντικό ωκεανό</a:t>
            </a:r>
            <a:r>
              <a:rPr lang="el-GR" dirty="0" smtClean="0">
                <a:solidFill>
                  <a:srgbClr val="FF0000"/>
                </a:solidFill>
              </a:rPr>
              <a:t>. Καταλαμβάνει το μεγαλύτερο τμήμα της Μεξικάνικης Χερσονήσου που ενώνει τη Βόρεια με τη </a:t>
            </a:r>
            <a:r>
              <a:rPr lang="el-GR" dirty="0" smtClean="0">
                <a:solidFill>
                  <a:srgbClr val="FF0000"/>
                </a:solidFill>
                <a:hlinkClick r:id="rId6" tooltip="Νότια Αμερική"/>
              </a:rPr>
              <a:t>Νότια Αμερική</a:t>
            </a:r>
            <a:r>
              <a:rPr lang="el-GR" dirty="0" smtClean="0">
                <a:solidFill>
                  <a:srgbClr val="FF0000"/>
                </a:solidFill>
              </a:rPr>
              <a:t>. Συνορεύει βόρεια με τις </a:t>
            </a:r>
            <a:r>
              <a:rPr lang="el-GR" dirty="0" smtClean="0">
                <a:solidFill>
                  <a:srgbClr val="FF0000"/>
                </a:solidFill>
                <a:hlinkClick r:id="rId7" tooltip="ΗΠΑ"/>
              </a:rPr>
              <a:t>ΗΠΑ</a:t>
            </a:r>
            <a:r>
              <a:rPr lang="el-GR" dirty="0" smtClean="0">
                <a:solidFill>
                  <a:srgbClr val="FF0000"/>
                </a:solidFill>
              </a:rPr>
              <a:t>, νοτιοανατολικά με τη </a:t>
            </a:r>
            <a:r>
              <a:rPr lang="el-GR" dirty="0" smtClean="0">
                <a:solidFill>
                  <a:srgbClr val="FF0000"/>
                </a:solidFill>
                <a:hlinkClick r:id="rId8" tooltip="Γουατεμάλα"/>
              </a:rPr>
              <a:t>Γουατεμάλα</a:t>
            </a:r>
            <a:r>
              <a:rPr lang="el-GR" dirty="0" smtClean="0">
                <a:solidFill>
                  <a:srgbClr val="FF0000"/>
                </a:solidFill>
              </a:rPr>
              <a:t> και τη </a:t>
            </a:r>
            <a:r>
              <a:rPr lang="el-GR" dirty="0" smtClean="0">
                <a:solidFill>
                  <a:srgbClr val="FF0000"/>
                </a:solidFill>
                <a:hlinkClick r:id="rId9" tooltip="Μπελίζ"/>
              </a:rPr>
              <a:t>Μπελίζ</a:t>
            </a:r>
            <a:r>
              <a:rPr lang="el-GR" dirty="0" smtClean="0">
                <a:solidFill>
                  <a:srgbClr val="FF0000"/>
                </a:solidFill>
              </a:rPr>
              <a:t>. Έχει έκταση 1.972.549 </a:t>
            </a:r>
            <a:r>
              <a:rPr lang="el-GR" dirty="0" smtClean="0">
                <a:solidFill>
                  <a:srgbClr val="FF0000"/>
                </a:solidFill>
                <a:hlinkClick r:id="rId10" tooltip="Τετραγωνικό χιλιόμετρο"/>
              </a:rPr>
              <a:t>τ.χλμ.</a:t>
            </a:r>
            <a:r>
              <a:rPr lang="el-GR" dirty="0" smtClean="0">
                <a:solidFill>
                  <a:srgbClr val="FF0000"/>
                </a:solidFill>
              </a:rPr>
              <a:t> και </a:t>
            </a:r>
            <a:r>
              <a:rPr lang="el-GR" dirty="0" smtClean="0">
                <a:solidFill>
                  <a:srgbClr val="FF0000"/>
                </a:solidFill>
                <a:hlinkClick r:id="rId11" tooltip="Πληθυσμός"/>
              </a:rPr>
              <a:t>πληθυσμό</a:t>
            </a:r>
            <a:r>
              <a:rPr lang="el-GR" dirty="0" smtClean="0">
                <a:solidFill>
                  <a:srgbClr val="FF0000"/>
                </a:solidFill>
              </a:rPr>
              <a:t> 121.005.815 σύμφωνα με εκτιμήσεις του 2015</a:t>
            </a:r>
            <a:r>
              <a:rPr lang="el-GR" dirty="0" smtClean="0">
                <a:solidFill>
                  <a:srgbClr val="FF0000"/>
                </a:solidFill>
              </a:rPr>
              <a:t>.</a:t>
            </a:r>
            <a:endParaRPr lang="el-GR" baseline="30000" dirty="0" smtClean="0">
              <a:solidFill>
                <a:srgbClr val="FF0000"/>
              </a:solidFill>
            </a:endParaRPr>
          </a:p>
          <a:p>
            <a:r>
              <a:rPr lang="el-GR" dirty="0" smtClean="0">
                <a:solidFill>
                  <a:srgbClr val="FF0000"/>
                </a:solidFill>
              </a:rPr>
              <a:t> </a:t>
            </a:r>
            <a:r>
              <a:rPr lang="el-GR" dirty="0" smtClean="0">
                <a:solidFill>
                  <a:srgbClr val="FF0000"/>
                </a:solidFill>
              </a:rPr>
              <a:t>Η χώρα διαιρείται σε 31 ομόσπονδες πολιτείες και μία ομοσπονδιακή περιοχή.</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51520" y="836712"/>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p:txBody>
          <a:bodyPr>
            <a:normAutofit fontScale="92500" lnSpcReduction="10000"/>
          </a:bodyPr>
          <a:lstStyle/>
          <a:p>
            <a:r>
              <a:rPr lang="el-GR" dirty="0" smtClean="0"/>
              <a:t>Η </a:t>
            </a:r>
            <a:r>
              <a:rPr lang="el-GR" b="1" dirty="0" smtClean="0"/>
              <a:t>ντάλια</a:t>
            </a:r>
            <a:r>
              <a:rPr lang="el-GR" dirty="0" smtClean="0"/>
              <a:t> (Dahlia) είναι γένος ανθοφόρων θαμνοειδών φυτών ενδημικών του Μεξικού της Κεντρικής Αμερικής και της Κολομβίας. Περιλαμβάνει περίπου τριάντα είδη και ανθίζει κατά το καλοκαίρι και το φθινόπωρο. Αποτελεί το εθνικό λουλούδι στο Μεξικό. Οι Αζτέκοι καλλιεργούσαν τις ντάλιες για τροφή, τελετές και διακόσμηση.</a:t>
            </a:r>
          </a:p>
          <a:p>
            <a:r>
              <a:rPr lang="el-GR" dirty="0" smtClean="0"/>
              <a:t>Το 1872 ένα κουτί με ρίζες ντάλιας εστάλη από το Μεξικό στην Ολλανδία</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descr="1024px-Dahlia_x_hybrida.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890666"/>
          </a:xfrm>
        </p:spPr>
        <p:style>
          <a:lnRef idx="1">
            <a:schemeClr val="accent2"/>
          </a:lnRef>
          <a:fillRef idx="2">
            <a:schemeClr val="accent2"/>
          </a:fillRef>
          <a:effectRef idx="1">
            <a:schemeClr val="accent2"/>
          </a:effectRef>
          <a:fontRef idx="minor">
            <a:schemeClr val="dk1"/>
          </a:fontRef>
        </p:style>
        <p:txBody>
          <a:bodyPr>
            <a:normAutofit/>
          </a:bodyPr>
          <a:lstStyle/>
          <a:p>
            <a:r>
              <a:rPr lang="el-GR" sz="5400" dirty="0" smtClean="0"/>
              <a:t>ΑΞΙΟΘΕΑΤΑ</a:t>
            </a:r>
            <a:endParaRPr lang="el-GR" sz="5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osecreto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143000"/>
          </a:xfrm>
        </p:spPr>
        <p:style>
          <a:lnRef idx="1">
            <a:schemeClr val="accent4"/>
          </a:lnRef>
          <a:fillRef idx="2">
            <a:schemeClr val="accent4"/>
          </a:fillRef>
          <a:effectRef idx="1">
            <a:schemeClr val="accent4"/>
          </a:effectRef>
          <a:fontRef idx="minor">
            <a:schemeClr val="dk1"/>
          </a:fontRef>
        </p:style>
        <p:txBody>
          <a:bodyPr/>
          <a:lstStyle/>
          <a:p>
            <a:r>
              <a:rPr lang="el-GR" dirty="0" smtClean="0"/>
              <a:t>ΠΑΛΑΤΙ ΤΩΝ ΚΑΛΩΝ ΤΕΧΝΩΝ </a:t>
            </a:r>
            <a:endParaRPr lang="el-GR" dirty="0"/>
          </a:p>
        </p:txBody>
      </p:sp>
      <p:sp>
        <p:nvSpPr>
          <p:cNvPr id="3" name="Content Placeholder 2"/>
          <p:cNvSpPr>
            <a:spLocks noGrp="1"/>
          </p:cNvSpPr>
          <p:nvPr>
            <p:ph idx="1"/>
          </p:nvPr>
        </p:nvSpPr>
        <p:spPr/>
        <p:txBody>
          <a:bodyPr/>
          <a:lstStyle/>
          <a:p>
            <a:r>
              <a:rPr lang="el-GR" sz="4000" dirty="0" smtClean="0"/>
              <a:t>Το εντυπωσιακό Παλάτι των Καλών Τεχνών της Πόλης του Μεξικού είναι ένα από τα σημαντικότερα πολιτιστικά κέντρα της χώρας και βρίσκετε μπροστά από την πλατεία Alameda, περίπου 1 χιλιόμετρο δυτικά της Πλατείας Ζόκαλο</a:t>
            </a:r>
            <a:r>
              <a:rPr lang="el-GR" dirty="0" smtClean="0"/>
              <a:t>.</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lacio_de_Bellas_Artes_de_noche_en_la_Ciudad_de_Mexic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l-GR" dirty="0" smtClean="0"/>
              <a:t>Ο ΑΓΓΕΛΟΣ ΤΗΣ ΑΝΕΞΑΡΤΗΣΙΑΣ</a:t>
            </a:r>
            <a:endParaRPr lang="el-GR" dirty="0"/>
          </a:p>
        </p:txBody>
      </p:sp>
      <p:sp>
        <p:nvSpPr>
          <p:cNvPr id="3" name="Content Placeholder 2"/>
          <p:cNvSpPr>
            <a:spLocks noGrp="1"/>
          </p:cNvSpPr>
          <p:nvPr>
            <p:ph idx="1"/>
          </p:nvPr>
        </p:nvSpPr>
        <p:spPr/>
        <p:txBody>
          <a:bodyPr>
            <a:normAutofit/>
          </a:bodyPr>
          <a:lstStyle/>
          <a:p>
            <a:r>
              <a:rPr lang="el-GR" sz="4800" dirty="0" smtClean="0"/>
              <a:t>Ο Άγγελος της Ανεξαρτησίας, αποκαλείτε για συντομία "Ελ Ανχελ" (Ο Άγγελος), είναι ένα από τα πιο αναγνωρίσιμα μνημεία της Πόλης του Μεξικού. Χτίστηκε το 1910</a:t>
            </a:r>
            <a:endParaRPr lang="el-GR" sz="4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6" name="Content Placeholder 5" descr="19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661248"/>
          </a:xfrm>
        </p:spPr>
        <p:txBody>
          <a:bodyPr/>
          <a:lstStyle/>
          <a:p>
            <a:pPr>
              <a:buNone/>
            </a:pPr>
            <a:r>
              <a:rPr lang="el-GR" dirty="0" smtClean="0"/>
              <a:t>                                  </a:t>
            </a:r>
          </a:p>
          <a:p>
            <a:endParaRPr lang="el-GR" dirty="0" smtClean="0"/>
          </a:p>
          <a:p>
            <a:pPr>
              <a:buNone/>
            </a:pPr>
            <a:r>
              <a:rPr lang="el-GR" dirty="0" smtClean="0"/>
              <a:t>                                  </a:t>
            </a:r>
            <a:r>
              <a:rPr lang="el-GR" dirty="0" smtClean="0">
                <a:solidFill>
                  <a:srgbClr val="00B050"/>
                </a:solidFill>
              </a:rPr>
              <a:t>ΜΑΡΙΛΕΝΑ            </a:t>
            </a:r>
          </a:p>
          <a:p>
            <a:pPr>
              <a:buNone/>
            </a:pPr>
            <a:r>
              <a:rPr lang="el-GR" dirty="0" smtClean="0">
                <a:solidFill>
                  <a:srgbClr val="00B050"/>
                </a:solidFill>
              </a:rPr>
              <a:t>                                    ΝΙΠΟΛΛΙ                                      </a:t>
            </a:r>
            <a:endParaRPr lang="el-GR" dirty="0" smtClean="0"/>
          </a:p>
        </p:txBody>
      </p:sp>
      <p:pic>
        <p:nvPicPr>
          <p:cNvPr id="4" name="Picture 3" descr="mexico-641596__180.png"/>
          <p:cNvPicPr>
            <a:picLocks noChangeAspect="1"/>
          </p:cNvPicPr>
          <p:nvPr/>
        </p:nvPicPr>
        <p:blipFill>
          <a:blip r:embed="rId2" cstate="print"/>
          <a:stretch>
            <a:fillRect/>
          </a:stretch>
        </p:blipFill>
        <p:spPr>
          <a:xfrm>
            <a:off x="395536" y="1844824"/>
            <a:ext cx="2619375" cy="1714500"/>
          </a:xfrm>
          <a:prstGeom prst="rect">
            <a:avLst/>
          </a:prstGeom>
        </p:spPr>
      </p:pic>
      <p:pic>
        <p:nvPicPr>
          <p:cNvPr id="5" name="Picture 4" descr="depositphotos_1220372-Heart-Mexico-Flag.jpg"/>
          <p:cNvPicPr>
            <a:picLocks noChangeAspect="1"/>
          </p:cNvPicPr>
          <p:nvPr/>
        </p:nvPicPr>
        <p:blipFill>
          <a:blip r:embed="rId3" cstate="print"/>
          <a:stretch>
            <a:fillRect/>
          </a:stretch>
        </p:blipFill>
        <p:spPr>
          <a:xfrm>
            <a:off x="2843808" y="3789040"/>
            <a:ext cx="2880320" cy="2801045"/>
          </a:xfrm>
          <a:prstGeom prst="rect">
            <a:avLst/>
          </a:prstGeom>
        </p:spPr>
      </p:pic>
      <p:pic>
        <p:nvPicPr>
          <p:cNvPr id="6" name="Picture 5" descr="mexico-641596__180.png"/>
          <p:cNvPicPr>
            <a:picLocks noChangeAspect="1"/>
          </p:cNvPicPr>
          <p:nvPr/>
        </p:nvPicPr>
        <p:blipFill>
          <a:blip r:embed="rId2" cstate="print"/>
          <a:stretch>
            <a:fillRect/>
          </a:stretch>
        </p:blipFill>
        <p:spPr>
          <a:xfrm>
            <a:off x="5796136" y="2060848"/>
            <a:ext cx="2619375" cy="1714500"/>
          </a:xfrm>
          <a:prstGeom prst="rect">
            <a:avLst/>
          </a:prstGeom>
        </p:spPr>
      </p:pic>
      <p:pic>
        <p:nvPicPr>
          <p:cNvPr id="7" name="Picture 6" descr="περί-ηψη-του-μεξικού-με-τη-εθνική-σημαία-53214116.jpg"/>
          <p:cNvPicPr>
            <a:picLocks noChangeAspect="1"/>
          </p:cNvPicPr>
          <p:nvPr/>
        </p:nvPicPr>
        <p:blipFill>
          <a:blip r:embed="rId4" cstate="print"/>
          <a:stretch>
            <a:fillRect/>
          </a:stretch>
        </p:blipFill>
        <p:spPr>
          <a:xfrm>
            <a:off x="2627784" y="0"/>
            <a:ext cx="2880274" cy="1873352"/>
          </a:xfrm>
          <a:prstGeom prst="rect">
            <a:avLst/>
          </a:prstGeom>
        </p:spPr>
      </p:pic>
      <p:pic>
        <p:nvPicPr>
          <p:cNvPr id="8" name="Picture 7" descr="σημαία-του-μεξικού-στο-μπα-όνι-47439786.jpg"/>
          <p:cNvPicPr>
            <a:picLocks noChangeAspect="1"/>
          </p:cNvPicPr>
          <p:nvPr/>
        </p:nvPicPr>
        <p:blipFill>
          <a:blip r:embed="rId5" cstate="print"/>
          <a:stretch>
            <a:fillRect/>
          </a:stretch>
        </p:blipFill>
        <p:spPr>
          <a:xfrm>
            <a:off x="6300192" y="4077072"/>
            <a:ext cx="2044040" cy="22600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r>
              <a:rPr lang="el-GR" dirty="0" smtClean="0"/>
              <a:t>ΕΘΝΟΣΗΜΟ</a:t>
            </a:r>
            <a:endParaRPr lang="el-GR" dirty="0"/>
          </a:p>
        </p:txBody>
      </p:sp>
      <p:pic>
        <p:nvPicPr>
          <p:cNvPr id="4" name="Picture 3" descr="γίνοντας-στη-τιμή-του-μεξικού-με-τη-εθνική-σημαία-61901562.jpg"/>
          <p:cNvPicPr>
            <a:picLocks noChangeAspect="1"/>
          </p:cNvPicPr>
          <p:nvPr/>
        </p:nvPicPr>
        <p:blipFill>
          <a:blip r:embed="rId2" cstate="print"/>
          <a:stretch>
            <a:fillRect/>
          </a:stretch>
        </p:blipFill>
        <p:spPr>
          <a:xfrm>
            <a:off x="2051720" y="4365104"/>
            <a:ext cx="3619500" cy="2032000"/>
          </a:xfrm>
          <a:prstGeom prst="rect">
            <a:avLst/>
          </a:prstGeom>
        </p:spPr>
      </p:pic>
      <p:pic>
        <p:nvPicPr>
          <p:cNvPr id="5" name="Picture 4" descr="depositphotos_1220372-Heart-Mexico-Flag.jpg"/>
          <p:cNvPicPr>
            <a:picLocks noChangeAspect="1"/>
          </p:cNvPicPr>
          <p:nvPr/>
        </p:nvPicPr>
        <p:blipFill>
          <a:blip r:embed="rId3" cstate="print"/>
          <a:stretch>
            <a:fillRect/>
          </a:stretch>
        </p:blipFill>
        <p:spPr>
          <a:xfrm>
            <a:off x="3563888" y="0"/>
            <a:ext cx="1872208" cy="17281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upload.wikimedia.org/wikipedia/commons/thumb/2/2a/Coat_of_arms_of_Mexico.svg/579px-Coat_of_arms_of_Mexico.svg.png"/>
          <p:cNvPicPr>
            <a:picLocks noChangeAspect="1" noChangeArrowheads="1"/>
          </p:cNvPicPr>
          <p:nvPr/>
        </p:nvPicPr>
        <p:blipFill>
          <a:blip r:embed="rId2" cstate="print"/>
          <a:srcRect/>
          <a:stretch>
            <a:fillRect/>
          </a:stretch>
        </p:blipFill>
        <p:spPr bwMode="auto">
          <a:xfrm>
            <a:off x="755576" y="332656"/>
            <a:ext cx="7272808" cy="633670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style>
          <a:lnRef idx="1">
            <a:schemeClr val="accent1"/>
          </a:lnRef>
          <a:fillRef idx="2">
            <a:schemeClr val="accent1"/>
          </a:fillRef>
          <a:effectRef idx="1">
            <a:schemeClr val="accent1"/>
          </a:effectRef>
          <a:fontRef idx="minor">
            <a:schemeClr val="dk1"/>
          </a:fontRef>
        </p:style>
        <p:txBody>
          <a:bodyPr/>
          <a:lstStyle/>
          <a:p>
            <a:r>
              <a:rPr lang="el-GR" dirty="0" smtClean="0"/>
              <a:t>ΤΟΠΟΘΕΣΙΑ</a:t>
            </a:r>
            <a:endParaRPr lang="el-GR" dirty="0"/>
          </a:p>
        </p:txBody>
      </p:sp>
      <p:pic>
        <p:nvPicPr>
          <p:cNvPr id="2050" name="Picture 2" descr="https://upload.wikimedia.org/wikipedia/commons/thumb/0/06/MEX_orthographic.svg/551px-MEX_orthographic.svg.png"/>
          <p:cNvPicPr>
            <a:picLocks noChangeAspect="1" noChangeArrowheads="1"/>
          </p:cNvPicPr>
          <p:nvPr/>
        </p:nvPicPr>
        <p:blipFill>
          <a:blip r:embed="rId2" cstate="print"/>
          <a:srcRect/>
          <a:stretch>
            <a:fillRect/>
          </a:stretch>
        </p:blipFill>
        <p:spPr bwMode="auto">
          <a:xfrm>
            <a:off x="1403648" y="1268759"/>
            <a:ext cx="5904656" cy="558924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style>
          <a:lnRef idx="1">
            <a:schemeClr val="accent2"/>
          </a:lnRef>
          <a:fillRef idx="2">
            <a:schemeClr val="accent2"/>
          </a:fillRef>
          <a:effectRef idx="1">
            <a:schemeClr val="accent2"/>
          </a:effectRef>
          <a:fontRef idx="minor">
            <a:schemeClr val="dk1"/>
          </a:fontRef>
        </p:style>
        <p:txBody>
          <a:bodyPr/>
          <a:lstStyle/>
          <a:p>
            <a:r>
              <a:rPr lang="el-GR" dirty="0" smtClean="0"/>
              <a:t>ΕΘΙΜΑ ΜΕΞΙΚΟΥ</a:t>
            </a:r>
            <a:endParaRPr lang="el-GR" dirty="0"/>
          </a:p>
        </p:txBody>
      </p:sp>
      <p:sp>
        <p:nvSpPr>
          <p:cNvPr id="4" name="Content Placeholder 3"/>
          <p:cNvSpPr>
            <a:spLocks noGrp="1"/>
          </p:cNvSpPr>
          <p:nvPr>
            <p:ph idx="1"/>
          </p:nvPr>
        </p:nvSpPr>
        <p:spPr>
          <a:xfrm>
            <a:off x="179512" y="1412776"/>
            <a:ext cx="8784976" cy="5256584"/>
          </a:xfrm>
        </p:spPr>
        <p:txBody>
          <a:bodyPr>
            <a:normAutofit fontScale="92500" lnSpcReduction="10000"/>
          </a:bodyPr>
          <a:lstStyle/>
          <a:p>
            <a:r>
              <a:rPr lang="el-GR" dirty="0" smtClean="0">
                <a:solidFill>
                  <a:schemeClr val="accent2">
                    <a:lumMod val="50000"/>
                  </a:schemeClr>
                </a:solidFill>
              </a:rPr>
              <a:t>Το να μιλούν οι άνθρωποι στα πνεύματα δεν είναι σπάνιο φαινόμενο στο Μεξικό. Συγκεκριμένα, οι άνθρωποι εκεί πιστεύουν πως μπορούν να επικοινωνούν με τις ψυχές των αγαπημένων τους προσώπων. Η ημέρα της Πρωτοχρονιάς είναι γι’ αυτούς η καλύτερη ευκαιρία, για να έρθουν σε επαφή με τα πνεύματα, ώστε να τους μεταφέρουν κάποιο μήνυμα ή ακόμη και να τους ζητήσουν συμβουλές. Και το έθιμο αυτό δεν το κάνουν μόνοι τους σε κάποιο κρυφό μέρος, αφού το ασκούν νόμιμα. Επιπλέον, οι Μεξικανοί στις 2 Νοεμβρίου κάθε χρόνο γιορτάζουν την «ημέρα των νεκρών».</a:t>
            </a:r>
            <a:endParaRPr lang="el-GR"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descr="ss0504.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476672"/>
            <a:ext cx="9144000" cy="5705872"/>
          </a:xfrm>
        </p:spPr>
        <p:txBody>
          <a:bodyPr>
            <a:normAutofit fontScale="92500" lnSpcReduction="20000"/>
          </a:bodyPr>
          <a:lstStyle/>
          <a:p>
            <a:pPr algn="just"/>
            <a:r>
              <a:rPr lang="el-GR" dirty="0" smtClean="0"/>
              <a:t>Οι Μεξικανοί μοιράζονται πολλές παραδόσεις με τους Ισπανούς. Ο  κύριος εορτασμός των Χριστουγέννων τους ονομάζεται La Posada. </a:t>
            </a:r>
            <a:endParaRPr lang="el-GR" dirty="0" smtClean="0"/>
          </a:p>
          <a:p>
            <a:pPr algn="just"/>
            <a:r>
              <a:rPr lang="el-GR" dirty="0" smtClean="0"/>
              <a:t>Πρόκειται </a:t>
            </a:r>
            <a:r>
              <a:rPr lang="el-GR" dirty="0" smtClean="0"/>
              <a:t>για μια θρησκευτική πομπή «reenacts», δηλαδή την αναζήτηση καταφυγίου από τον Ιωσήφ και τη Μαρία πριν από τη γέννηση του Ιησού. Κατά τη διάρκεια της πομπής, οι Μεξικανοί πηγαίνουν από σπίτι σε σπίτι μεταφέροντας τις εικόνες της Παναγίας και του Ιωσήφ  που αναζητούν καταφύγιο. </a:t>
            </a:r>
            <a:endParaRPr lang="el-GR" dirty="0" smtClean="0"/>
          </a:p>
          <a:p>
            <a:pPr algn="just"/>
            <a:r>
              <a:rPr lang="el-GR" dirty="0" smtClean="0"/>
              <a:t> </a:t>
            </a:r>
            <a:r>
              <a:rPr lang="el-GR" dirty="0" smtClean="0"/>
              <a:t>Ο Άγιος Βασίλης δεν έχει κυρίαρχο ρόλο, αλλά το φωτεινό κόκκινο κοστούμι του εκπροσωπείται στο παραδοσιακό λουλούδι της σεζόν. Αυτό το λουλούδι είναι η Poinsettia (Ποϊνσέττια) η οποία έχει ένα λαμπρό κόκκινο αστέρι ως σχήμα. </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descr="xrist4.jpg"/>
          <p:cNvPicPr>
            <a:picLocks noGrp="1" noChangeAspect="1"/>
          </p:cNvPicPr>
          <p:nvPr>
            <p:ph idx="1"/>
          </p:nvPr>
        </p:nvPicPr>
        <p:blipFill>
          <a:blip r:embed="rId2" cstate="print"/>
          <a:stretch>
            <a:fillRect/>
          </a:stretch>
        </p:blipFill>
        <p:spPr>
          <a:xfrm>
            <a:off x="0" y="-1"/>
            <a:ext cx="9144000" cy="6866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267</Words>
  <Application>Microsoft Office PowerPoint</Application>
  <PresentationFormat>Προβολή στην οθόνη (4:3)</PresentationFormat>
  <Paragraphs>37</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Office Theme</vt:lpstr>
      <vt:lpstr>Μεξικό</vt:lpstr>
      <vt:lpstr>ΜΕΞΙΚΟ</vt:lpstr>
      <vt:lpstr>ΕΘΝΟΣΗΜΟ</vt:lpstr>
      <vt:lpstr>Διαφάνεια 4</vt:lpstr>
      <vt:lpstr>ΤΟΠΟΘΕΣΙΑ</vt:lpstr>
      <vt:lpstr>ΕΘΙΜΑ ΜΕΞΙΚΟΥ</vt:lpstr>
      <vt:lpstr>Διαφάνεια 7</vt:lpstr>
      <vt:lpstr>Διαφάνεια 8</vt:lpstr>
      <vt:lpstr>Διαφάνεια 9</vt:lpstr>
      <vt:lpstr>ΔΙΑΤΡΟΦΗ</vt:lpstr>
      <vt:lpstr>Διαφάνεια 11</vt:lpstr>
      <vt:lpstr>Διαφάνεια 12</vt:lpstr>
      <vt:lpstr>Διαφάνεια 13</vt:lpstr>
      <vt:lpstr>Ο  ΠΡΟΕΔΡΟΣ ΤΟΥ ΜΕΞΙΚΟΥ</vt:lpstr>
      <vt:lpstr>Διαφάνεια 15</vt:lpstr>
      <vt:lpstr>ΟΙΚΟΝΟΜΙΑ</vt:lpstr>
      <vt:lpstr>Διαφάνεια 17</vt:lpstr>
      <vt:lpstr>Διαφάνεια 18</vt:lpstr>
      <vt:lpstr>ΝΟΜΙΣΜΑΤΑ</vt:lpstr>
      <vt:lpstr>Διαφάνεια 20</vt:lpstr>
      <vt:lpstr>Διαφάνεια 21</vt:lpstr>
      <vt:lpstr>Διαφάνεια 22</vt:lpstr>
      <vt:lpstr>ΑΞΙΟΘΕΑΤΑ</vt:lpstr>
      <vt:lpstr>Διαφάνεια 24</vt:lpstr>
      <vt:lpstr>ΠΑΛΑΤΙ ΤΩΝ ΚΑΛΩΝ ΤΕΧΝΩΝ </vt:lpstr>
      <vt:lpstr>Διαφάνεια 26</vt:lpstr>
      <vt:lpstr>Ο ΑΓΓΕΛΟΣ ΤΗΣ ΑΝΕΞΑΡΤΗΣΙΑΣ</vt:lpstr>
      <vt:lpstr>Διαφάνεια 28</vt:lpstr>
      <vt:lpstr>Διαφάνεια 29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Μεξικό</dc:title>
  <dc:creator>thanasis</dc:creator>
  <cp:lastModifiedBy>user</cp:lastModifiedBy>
  <cp:revision>45</cp:revision>
  <dcterms:created xsi:type="dcterms:W3CDTF">2016-02-26T16:11:31Z</dcterms:created>
  <dcterms:modified xsi:type="dcterms:W3CDTF">2016-06-03T09:16:48Z</dcterms:modified>
</cp:coreProperties>
</file>