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73" r:id="rId3"/>
    <p:sldId id="260" r:id="rId4"/>
    <p:sldId id="261" r:id="rId5"/>
    <p:sldId id="272" r:id="rId6"/>
    <p:sldId id="262" r:id="rId7"/>
    <p:sldId id="263" r:id="rId8"/>
    <p:sldId id="274" r:id="rId9"/>
    <p:sldId id="264" r:id="rId10"/>
    <p:sldId id="265" r:id="rId11"/>
    <p:sldId id="267" r:id="rId12"/>
    <p:sldId id="275" r:id="rId13"/>
    <p:sldId id="268" r:id="rId14"/>
    <p:sldId id="269" r:id="rId15"/>
    <p:sldId id="270" r:id="rId16"/>
    <p:sldId id="271" r:id="rId17"/>
    <p:sldId id="276" r:id="rId18"/>
    <p:sldId id="277" r:id="rId19"/>
    <p:sldId id="278" r:id="rId20"/>
    <p:sldId id="279" r:id="rId21"/>
    <p:sldId id="280" r:id="rId22"/>
    <p:sldId id="281" r:id="rId23"/>
    <p:sldId id="282" r:id="rId24"/>
    <p:sldId id="283"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C938E18-0157-445C-BEE2-56812938D6F6}"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D195B8-1E65-42F5-AE8D-827DB0F11C5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C938E18-0157-445C-BEE2-56812938D6F6}"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D195B8-1E65-42F5-AE8D-827DB0F11C5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C938E18-0157-445C-BEE2-56812938D6F6}"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D195B8-1E65-42F5-AE8D-827DB0F11C5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C938E18-0157-445C-BEE2-56812938D6F6}"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D195B8-1E65-42F5-AE8D-827DB0F11C5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C938E18-0157-445C-BEE2-56812938D6F6}"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D195B8-1E65-42F5-AE8D-827DB0F11C5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C938E18-0157-445C-BEE2-56812938D6F6}" type="datetimeFigureOut">
              <a:rPr lang="el-GR" smtClean="0"/>
              <a:pPr/>
              <a:t>29/8/2016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8D195B8-1E65-42F5-AE8D-827DB0F11C5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C938E18-0157-445C-BEE2-56812938D6F6}" type="datetimeFigureOut">
              <a:rPr lang="el-GR" smtClean="0"/>
              <a:pPr/>
              <a:t>29/8/2016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8D195B8-1E65-42F5-AE8D-827DB0F11C5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C938E18-0157-445C-BEE2-56812938D6F6}" type="datetimeFigureOut">
              <a:rPr lang="el-GR" smtClean="0"/>
              <a:pPr/>
              <a:t>29/8/2016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8D195B8-1E65-42F5-AE8D-827DB0F11C5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C938E18-0157-445C-BEE2-56812938D6F6}" type="datetimeFigureOut">
              <a:rPr lang="el-GR" smtClean="0"/>
              <a:pPr/>
              <a:t>29/8/2016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8D195B8-1E65-42F5-AE8D-827DB0F11C5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C938E18-0157-445C-BEE2-56812938D6F6}" type="datetimeFigureOut">
              <a:rPr lang="el-GR" smtClean="0"/>
              <a:pPr/>
              <a:t>29/8/2016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8D195B8-1E65-42F5-AE8D-827DB0F11C5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C938E18-0157-445C-BEE2-56812938D6F6}" type="datetimeFigureOut">
              <a:rPr lang="el-GR" smtClean="0"/>
              <a:pPr/>
              <a:t>29/8/2016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8D195B8-1E65-42F5-AE8D-827DB0F11C5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938E18-0157-445C-BEE2-56812938D6F6}" type="datetimeFigureOut">
              <a:rPr lang="el-GR" smtClean="0"/>
              <a:pPr/>
              <a:t>29/8/2016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195B8-1E65-42F5-AE8D-827DB0F11C5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el.wikipedia.org/wiki/%CE%9C%CE%B1%CE%BF%CF%81%CE%AF" TargetMode="External"/><Relationship Id="rId2" Type="http://schemas.openxmlformats.org/officeDocument/2006/relationships/hyperlink" Target="https://el.wikipedia.org/wiki/%CE%95%CF%85%CF%81%CF%8E%CF%80%CE%B7" TargetMode="External"/><Relationship Id="rId1" Type="http://schemas.openxmlformats.org/officeDocument/2006/relationships/slideLayout" Target="../slideLayouts/slideLayout2.xml"/><Relationship Id="rId4" Type="http://schemas.openxmlformats.org/officeDocument/2006/relationships/hyperlink" Target="https://el.wikipedia.org/wiki/%CE%91%CF%83%CE%AF%CE%B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l.wikipedia.org/wiki/%CE%93%CE%BA%CE%AC%CE%B9%CE%BD%CF%84%CE%B1" TargetMode="External"/><Relationship Id="rId7" Type="http://schemas.openxmlformats.org/officeDocument/2006/relationships/hyperlink" Target="https://el.wikipedia.org/wiki/%CE%9C%CE%B1%CE%BF%CF%81%CE%AF_%CE%B3%CE%BB%CF%8E%CF%83%CF%83%CE%B1" TargetMode="External"/><Relationship Id="rId2" Type="http://schemas.openxmlformats.org/officeDocument/2006/relationships/hyperlink" Target="https://el.wikipedia.org/wiki/%CE%9C%CE%B1%CE%BF%CF%81%CE%AF" TargetMode="External"/><Relationship Id="rId1" Type="http://schemas.openxmlformats.org/officeDocument/2006/relationships/slideLayout" Target="../slideLayouts/slideLayout2.xml"/><Relationship Id="rId6" Type="http://schemas.openxmlformats.org/officeDocument/2006/relationships/hyperlink" Target="https://el.wikipedia.org/wiki/%CE%95%CF%81%CE%B3%CE%B1%CE%BB%CE%B5%CE%AF%CE%BF" TargetMode="External"/><Relationship Id="rId5" Type="http://schemas.openxmlformats.org/officeDocument/2006/relationships/hyperlink" Target="https://el.wikipedia.org/wiki/%CE%A0%CE%BF%CE%BB%CE%B9%CF%84%CE%B9%CF%83%CE%BC%CF%8C%CF%82" TargetMode="External"/><Relationship Id="rId4" Type="http://schemas.openxmlformats.org/officeDocument/2006/relationships/hyperlink" Target="https://el.wikipedia.org/wiki/%CE%A3%CE%BA%CF%89%CF%84%CE%AF%CE%B1"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el.wikipedia.org/wiki/%CE%A0%CE%B1%CF%80%CE%B1%CE%B3%CE%AC%CE%BB%CE%BF%CF%82" TargetMode="External"/><Relationship Id="rId3" Type="http://schemas.openxmlformats.org/officeDocument/2006/relationships/hyperlink" Target="https://el.wikipedia.org/w/index.php?title=%CE%9C%CF%8C%CE%B1&amp;action=edit&amp;redlink=1" TargetMode="External"/><Relationship Id="rId7" Type="http://schemas.openxmlformats.org/officeDocument/2006/relationships/hyperlink" Target="https://el.wikipedia.org/w/index.php?title=%CE%91%CE%B5%CF%84%CF%8C%CF%82_%CF%84%CE%BF%CF%85_%CE%A7%CE%AC%CE%B1%CF%83%CF%84&amp;action=edit&amp;redlink=1" TargetMode="External"/><Relationship Id="rId2" Type="http://schemas.openxmlformats.org/officeDocument/2006/relationships/hyperlink" Target="https://el.wikipedia.org/wiki/%CE%9D%CF%85%CF%87%CF%84%CE%B5%CF%81%CE%AF%CE%B4%CE%B1" TargetMode="External"/><Relationship Id="rId1" Type="http://schemas.openxmlformats.org/officeDocument/2006/relationships/slideLayout" Target="../slideLayouts/slideLayout2.xml"/><Relationship Id="rId6" Type="http://schemas.openxmlformats.org/officeDocument/2006/relationships/hyperlink" Target="https://el.wikipedia.org/w/index.php?title=%CE%A4%CE%B1%CE%BA%CE%B1%CF%87%CE%AD&amp;action=edit&amp;redlink=1" TargetMode="External"/><Relationship Id="rId11" Type="http://schemas.openxmlformats.org/officeDocument/2006/relationships/hyperlink" Target="https://el.wikipedia.org/w/index.php?title=%CE%A4%CE%BF%CF%85%CE%B1%CF%84%CE%AC%CF%81%CE%B1&amp;action=edit&amp;redlink=1" TargetMode="External"/><Relationship Id="rId5" Type="http://schemas.openxmlformats.org/officeDocument/2006/relationships/hyperlink" Target="https://el.wikipedia.org/wiki/%CE%9A%CE%B1%CE%BA%CE%AC%CF%80%CE%BF" TargetMode="External"/><Relationship Id="rId10" Type="http://schemas.openxmlformats.org/officeDocument/2006/relationships/hyperlink" Target="https://el.wikipedia.org/w/index.php?title=%CE%9A%CE%AD%CE%B1_(%CF%80%CE%B1%CF%80%CE%B1%CE%B3%CE%AC%CE%BB%CE%BF%CF%82)&amp;action=edit&amp;redlink=1" TargetMode="External"/><Relationship Id="rId4" Type="http://schemas.openxmlformats.org/officeDocument/2006/relationships/hyperlink" Target="https://el.wikipedia.org/wiki/%CE%9A%CE%AF%CE%BF%CF%85%CE%B9" TargetMode="External"/><Relationship Id="rId9" Type="http://schemas.openxmlformats.org/officeDocument/2006/relationships/hyperlink" Target="https://el.wikipedia.org/w/index.php?title=%CE%9A%CE%B1%CE%BA%CE%AC_(%CF%80%CE%B1%CF%80%CE%B1%CE%B3%CE%AC%CE%BB%CE%BF%CF%82)&amp;action=edit&amp;redlink=1"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l.wikipedia.org/wiki/2005" TargetMode="External"/><Relationship Id="rId3" Type="http://schemas.openxmlformats.org/officeDocument/2006/relationships/hyperlink" Target="https://el.wikipedia.org/wiki/1953" TargetMode="External"/><Relationship Id="rId7" Type="http://schemas.openxmlformats.org/officeDocument/2006/relationships/hyperlink" Target="https://el.wikipedia.org/wiki/%CE%9A%CE%BF%CE%B9%CE%BD%CE%BF%CE%B2%CE%BF%CF%8D%CE%BB%CE%B9%CE%BF_%CF%84%CE%B7%CF%82_%CE%9D%CE%AD%CE%B1%CF%82_%CE%96%CE%B7%CE%BB%CE%B1%CE%BD%CE%B4%CE%AF%CE%B1%CF%82" TargetMode="External"/><Relationship Id="rId2" Type="http://schemas.openxmlformats.org/officeDocument/2006/relationships/hyperlink" Target="https://el.wikipedia.org/wiki/%CE%92%CE%B1%CF%83%CE%B9%CE%BB%CE%B5%CF%85%CE%BF%CE%BC%CE%AD%CE%BD%CE%B7_%CE%BA%CE%BF%CE%B9%CE%BD%CE%BF%CE%B2%CE%BF%CF%85%CE%BB%CE%B5%CF%85%CF%84%CE%B9%CE%BA%CE%AE_%CE%B4%CE%B7%CE%BC%CE%BF%CE%BA%CF%81%CE%B1%CF%84%CE%AF%CE%B1" TargetMode="External"/><Relationship Id="rId1" Type="http://schemas.openxmlformats.org/officeDocument/2006/relationships/slideLayout" Target="../slideLayouts/slideLayout2.xml"/><Relationship Id="rId6" Type="http://schemas.openxmlformats.org/officeDocument/2006/relationships/hyperlink" Target="https://el.wikipedia.org/wiki/%CE%A3%CE%AF%CE%BB%CE%B2%CE%B9%CE%B1_%CE%9A%CE%B1%CF%81%CF%84%CF%81%CE%AC%CE%B9%CF%84" TargetMode="External"/><Relationship Id="rId5" Type="http://schemas.openxmlformats.org/officeDocument/2006/relationships/hyperlink" Target="https://el.wikipedia.org/wiki/%CE%92%CE%B1%CF%83%CE%AF%CE%BB%CE%B9%CF%83%CF%83%CE%B1_%CE%95%CE%BB%CE%B9%CF%83%CE%AC%CE%B2%CE%B5%CF%84_%CE%92'_%CF%84%CE%BF%CF%85_%CE%97%CE%BD%CF%89%CE%BC%CE%AD%CE%BD%CE%BF%CF%85_%CE%92%CE%B1%CF%83%CE%B9%CE%BB%CE%B5%CE%AF%CE%BF%CF%85" TargetMode="External"/><Relationship Id="rId4" Type="http://schemas.openxmlformats.org/officeDocument/2006/relationships/hyperlink" Target="https://el.wikipedia.org/wiki/%CE%92%CE%B1%CF%83%CE%AF%CE%BB%CE%B9%CF%83%CF%83%CE%B1_%CF%84%CE%B7%CF%82_%CE%9D%CE%AD%CE%B1%CF%82_%CE%96%CE%B7%CE%BB%CE%B1%CE%BD%CE%B4%CE%AF%CE%B1%CF%82" TargetMode="External"/><Relationship Id="rId9" Type="http://schemas.openxmlformats.org/officeDocument/2006/relationships/hyperlink" Target="https://el.wikipedia.org/w/index.php?title=%CE%9A%CF%8C%CE%BC%CE%BC%CE%B1_%CE%9C%CE%B1%CE%BF%CF%81%CE%AF&amp;action=edit&amp;redlink=1"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lstStyle/>
          <a:p>
            <a:r>
              <a:rPr lang="el-GR" dirty="0" smtClean="0"/>
              <a:t>ΝΕΑ ΖΗΛΑΝΔΙΑ</a:t>
            </a:r>
            <a:endParaRPr lang="el-G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l-GR" dirty="0" smtClean="0"/>
              <a:t>ΟΙΚΟΝΟΜΙΑ</a:t>
            </a:r>
            <a:endParaRPr lang="el-GR" dirty="0"/>
          </a:p>
        </p:txBody>
      </p:sp>
      <p:sp>
        <p:nvSpPr>
          <p:cNvPr id="3" name="2 - Θέση περιεχομένου"/>
          <p:cNvSpPr>
            <a:spLocks noGrp="1"/>
          </p:cNvSpPr>
          <p:nvPr>
            <p:ph idx="1"/>
          </p:nvPr>
        </p:nvSpPr>
        <p:spPr>
          <a:xfrm>
            <a:off x="457200" y="1600200"/>
            <a:ext cx="8229600" cy="5043510"/>
          </a:xfrm>
        </p:spPr>
        <p:style>
          <a:lnRef idx="1">
            <a:schemeClr val="accent3"/>
          </a:lnRef>
          <a:fillRef idx="2">
            <a:schemeClr val="accent3"/>
          </a:fillRef>
          <a:effectRef idx="1">
            <a:schemeClr val="accent3"/>
          </a:effectRef>
          <a:fontRef idx="minor">
            <a:schemeClr val="dk1"/>
          </a:fontRef>
        </p:style>
        <p:txBody>
          <a:bodyPr>
            <a:noAutofit/>
          </a:bodyPr>
          <a:lstStyle/>
          <a:p>
            <a:r>
              <a:rPr lang="el-GR" sz="2000" dirty="0" smtClean="0"/>
              <a:t>Νομισματική </a:t>
            </a:r>
            <a:r>
              <a:rPr lang="el-GR" sz="2000" dirty="0"/>
              <a:t>μονάδα της χώρας είναι το δολάριο Νέας Ζηλανδίας (NZ$), η ισοτιμία του οποίου με το δολάριο ΗΠΑ ήταν τον Ιανουάριο του 2002: 2,35 δολάρια Νέας Ζηλανδίας = 1 δολάριο ΗΠΑ.</a:t>
            </a: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l-GR" dirty="0" smtClean="0"/>
              <a:t>ΤΟΥΡΙΣΜΟΣ</a:t>
            </a:r>
            <a:endParaRPr lang="el-GR" dirty="0"/>
          </a:p>
        </p:txBody>
      </p:sp>
      <p:sp>
        <p:nvSpPr>
          <p:cNvPr id="3" name="2 - Θέση περιεχομένου"/>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l-GR" sz="2400" dirty="0" smtClean="0"/>
              <a:t>Σημαντικά είναι και τα έσοδα της χώρας από τον τουρισμό. Το 1992 πραγματοποιήθηκαν 1.056.000 αφίξεις τουριστών, οι οποίοι άφησαν συνάλλαγμα αξίας 1.032 εκατομμυρίων δολαρίων ΗΠΑ στη χώρα και το 1995 το συνάλλαγμα έφτασε τα 2,163 δισ. δολάρια</a:t>
            </a:r>
            <a:r>
              <a:rPr lang="el-GR" sz="2000" dirty="0" smtClean="0"/>
              <a:t>.</a:t>
            </a:r>
            <a:br>
              <a:rPr lang="el-GR" sz="2000" dirty="0" smtClean="0"/>
            </a:br>
            <a:endParaRPr lang="el-G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descr="data:image/jpeg;base64,/9j/4AAQSkZJRgABAQAAAQABAAD/2wCEAAkGBxITEhUTExMVFRUXGSAbGBgYFx4dHRggIR8fHSAfHR8fHykgHiAlHx8eIzEhJSorLi4uHSAzODMtNygtLisBCgoKDg0OGhAQGy4mICYvLS0tLy0wLi8vLS0tLS0tLS0tLTItLy0tLS0tLS0tLS0tLS0tLS0tLS0tLS0tLS0tLf/AABEIAKkBKgMBIgACEQEDEQH/xAAcAAACAwEBAQEAAAAAAAAAAAAFBgIDBAcBAAj/xABKEAACAgAFAgQDAwgHBgUDBQABAgMRAAQSITEFQQYTIlEyYXFCgZEHFBUjUqGxwTNicoLR4fAWJDSSsvFDU2Oi0jV0wxdzk6PC/8QAGQEAAwEBAQAAAAAAAAAAAAAAAAECAwQF/8QALxEAAgIBAwIEAwgDAAAAAAAAAAECESEDEjFBUQQTImEUcYEyQpGhscHh8AUj0f/aAAwDAQACEQMRAD8Af/04Lx8evjCIZdKhiXIO91pFd6J2xAZ3cijvxt9/v/r8MdlRPNbl1Y9t4gx4evH3Ufff8MIwnJ399gF3smva/wDveLVlfgqFAqy1334DGgOfvGFURrcxz/T5/aX9+Pj1093X9+E2SeUbAlR29NE1/dr78QefQf6Rgw599vqL/wAKwekdMcf9oj7g/djweIiff7hhM/Oy1aCx5ok3e1/jWJ/nO5LkovzJsfx/Cvb3w/SLI4p14m9mP0F4rk6610dQ+u3ev44TzMjC0JpRuSf4m/3VjSiHdhG+muSGAvudyR+P8jhXENjYy/pxrqz+P+WPP0w/v+/CzrUewo7au9XZ25H+t8QlzKqaJXWdgpJr3vj2r2P83uQOFdRqHWm3/WcDfY48XrLft39xwrLnCGokgX78fQ/d9LOPs1nNtmZq22/E+zH61gtBtwNf6UfsxP0Bx6OqNvZN9v8AVYUFz1kUJbNb1YN7cV+/64uJkBsqQCa9TADg88bfPi7HOC0G0aF6i1WW297/AMP54kvUWPB1fTC1l5xuHUnvQ/hzXvj6XMxEDTFNfa6O34c7E/LBdg0kMY6ueTVfXHq9XI+z/H/EYVHzmnmGUb70l/4fxxYmbQkCpQTW2gDnjfXX+vkcPAlX9Qz/AKY3r0m/rePU6m53039LwAhEW5lkMSj+qST9KJFV3xvgTImiM5zsL2v8RhWh9as3nrX3ViX6cNfZ/wAMAppcoKqU6SAS9Iautj6wxPbYHEj5LfDmovf1al2I22Iw/SxXXUYBnZSNqP0K/wCOPT1GQC9Ir3B/zwvxRa6VZcux/Z8yie/BAJ7Yvfo2Z1C1Ugdgf8vbCr5Bce4WPVm91/H/ABxE9Xb3X8QcAs7kpokvynO+4G9fUKLr5YpKMQaV79tLWCO38+OPph4B/MZl6sfdcWfpPf4l+VA74TxmmUH0SfO1I7/T+eIJ1T3DX7839RxhbfYW73HFuqV9tfxP+H88fL1j5ivffCpJ1C6GtR3F1/hvVYnDOTRDI39kixfcjkDB04HfZjYudkb4QD8gwJxfc4FshA/tD+GFBpS1UDuaF1zvxf8Ar6HEmzJOzO6+wsEL23sgjYVv7bYVoe1jH+lSOWr5b3f4Y8/S/wDW/fhcWdQx1AsK+lX8yKNe2PPzpDdRHjY6/wCPp/n7c4r0k+oZ/wBL7D1X9DxiDdW/rf8AuwrqCRdEe3As3wAavENJ/r/g3+GHUWNbgfBLKR8EpWgOFjC2Lu60kkH4a+dG8VdOlL6vNWVl3U3VarOw9IO1twdvmBgV+nJWjC1qVCoU+pfSAFBam3IAUV86v38k6kr0BrHayxPHcWGIAv3++98cls33LuMHww6ljeS71qdSsVHe6AI2HpGq9ttycY5s3F8N6Qdgqqa3G+ljHYUWRpK8+1A4wmLMLoKGUEKKUSxk8bEACxsRdg998TaTW+yElb2V4gbJ3IFEsTtZ5oni9hMqwl0+WCRgjNLorTaatQJN2AotzyNl2xXJPGhU5eMoBZ1lTa1RO5jAY1sfcj54G5vqBRnDoGZS1aZN1J7UG7H7JGxu+NiJ6yJaXzGKDc6IqDf3ipYUQdypqxuawbmOKTwVHNSy2GEoFmtk7XQUtQoe4B2N/PFuR6iaYx7aTuwEYWuBZCAUdtzsT9N8I675kLhS72yFQ3rZVWzbMb9N1XBHO+2LZeoxAMGywkkY0TIbN7mw2obd9gOKvDsnHcufProGogCgTbqoayQTpYaSprTdDa7vjFidTUAK+hWI0giRSeW2YqADyFBPcN7EDOepAxqpWRd7UiXUFI5YE8WRweN7JrGefqM1+uUkAmizhxq3YkgA1Y52PbihQqYbksmyDPByFV2I/ZYgDvsLuwfTtp99t7F0nHlsqbFRJq2IJYkaaCkH5GtW/Y1gdCjsxIky7FiRRHBG4qwCPVxpHb7sTzGangGtxoY+nUum22FX5bXuP2q+zzht5wK7WbNmYjBUhtrOgNQvax6rax99fP5ZmlCA16g2yn4rodm1EfMgGud6xpypyYQSs0lGrUaNJJPFkFh3NACh+GNAlySqGM07iy4BVjW1d1C7CgKXavpioSbFKkCoeqs16wSPtcLztdFt9vYbgkfMkMvJqA0o2kdwOD89zf0+fBxvyGYyWZlZBHmFkC6iHVQGB5IZBR377fxwS6h0mGUenUpA2DHWt9jTE713vGldaMnKKw2YUhsBk0kXtbLuT2uxdA82RzveLEEi0BpYAEE6wfv5qwP9e3mU6S0ZARIiPcArq278/Pv34GNk3SFYavhP7JJ7c19f9ViHa5NFU+APm80+oLsRVAg7X7hVsHfnk7k32xlzOfZtessdV36l9wd9IDb7bEAbLzgg2RRrDBSbJHpvn2Fj2+f3YEZrpqhQsZJb1GhGwY2AvsLAuxRPbthJp8j2tGqOOM1Gquzhab+zsNvSf2rrtxucSkz2lmUNIVJILC+L/tgWb+Lgb4qh6Ox2mJiQUSzOAGbYNtZN/FtXvvvjPlcjG+rSptfhY6XjbetwYwa77j3rcYScerHJPsEctK0ik+bHGEQ6QzICRzpQa9rPfbud98etNGDSF2vc25KgWRY3bX6gbvkWfqvw9dKnSI4iYyTaqVO533UqSD7Hb5YNdL8RTEj0MEPGl6UD+yOMXKD+gJpE2zEqgNKAEv0gGr+RKrsApJCgg+kbHcG/J+QRXLXW7mQFa3PrrSuqydhsLBHOJR5p5kVYZI72e/JmjLckFisgHufrZxizC5lQwKw7itSO+3axrNfK9Iq+QdxC9RWEz6OWGzGH9JKikjBG4IBDmyxs8mifY4+TN+XIdNAdqjAoDc6i3qLV9m9iQBdgDDLlpGf+iXTYshogxrtpEqjnvV7fUY3PJmEFHLSEdj5aC/cWrkcXwAeLJrcaJSZbl84zmUkubGqMByy0NV72QbN6ib+1QO1VZ2cgbFnAC7mKrsb76RxQ5P2r2xJi3xSZfMHsK0SH2NUQw22O1kXffGcvAqASeepFgK0EqgqTYrbbe69Xf33wIbTqi18yunWIYwRwoS9yeGC7333rmgMUyZgsBohrf1Hy2222P8TR771iyGDLmdWaVooz6gT5jNqq7XkCrItitEfaxtbKw+WrQyZiQEFmIKqOSKqUCxsRwuw7jh+ZRK03LgwyMUYlSWUDbSCLJohhWx2O4B7H7/PPZdRdXOrkg6TzuKbkAUfw3x5Nmo0PmPISCtC47tbO2tmXY3vQIJ9xvjDP1HJq4OqV7WqZFX6VplIPHcfdik2+TNqN0gxFnJGbSQh7KhAOr3AJBo1Z4I9yMXZTNSagohyzb7WRTWQNiXHyPG+w5wtzZiNgSrkf2gNRFDVpOob6j8NngnE8p5XpYOdtvUQPbn1Bq5vSCdvnWB4Dl/yNyddMesTZbL7H4UkjJG5oUPiIH0+G++PW8QpZ/wB3iPzB2PzH6zjCmVaQrSs5AtaduNvhWQ0QKIsfvrfwhe+573Gl/wDXgHXY96hAsiq5mKv9rzZNd0PiDChZa9lsbA9yBPPiOSBYw8zyLvWgKuoD4VYhtrr1NRIJ44wLyvSptUaDNwtqFeXFKC/bawAvauR9dzgLnoyrBCXJIqRWQUrc/FqNgEn29++Oel1OiT9hlz00apCGnBYfsBTL3GlivpK77Hk9hzjXnOhnUsmXiSVTR9Tqo0tR9akLtRA1c2D3GF3pWSlMiNl4pmYLuY3K3tXO+38dVe2KhFmEMhKSRtZDek2TdEWdzvyLwIVjHF1QeaqJl4GsBdI2CyE/ZUm62+MDubO4xd+lw2syJl4yDpsq+tTyPhWl2oWw3JGBHUMi+WcRSyRqSNRAjOiuAd01EXY+GxR5vF2ZzOUMipNm5pY0UBmjVQL2FKr8gAVqJHA27YK6DtrqEWSWWGSRHR1jBJRYybq9QBIGqr+JdhdCjdjsrmCFAmkCDVuBJ6wABuQFdvY0w7e+N2Yz/SIwfLbMRzoAyMUQnVpuirUBdjbcEVvgXH1rzVp0V1hUeWKZDXAoqxAYbeqr5Njc4pCJyQnW7QyEgkesO0na99C/D/dscY+6i8jKhCn01qIcMLqrojUN+QNv340dD6nlZmEWh4HPwsjtzdtdqsZ2Aq9RrbvWGd0iXvLIe1lVA+mlRt9aOC3dUwlsSuToRMsWUW0VrdA6BRJG3AvcC9/Y4I5d5CdEYd1N/ACpAHYgHi6sXW4+VHpMqXcsFCk80LvtZLW1jtv/ABN3JkWqiWIHb7gO3yA+lY3cJNcI5POgpWrFuXKTLGdUEqBm2J9N9qIJ32+zviCq0DBEAViulhK6NZ3G1ALVmq3I3w0L0JWBuMn+7f8ALFw6NEatVWu7UBt9aGI8tpZf9/EfnW6imBIOtZiNtBkyxNMRdKvI3uM6Sx3H798N+Qk1qH235o2L+RxikyccY9bIgG1sQo/EmsFYMqgVSZogrCwQS1/8oOLjUFlkuMtXiLPDF8rvn2/zxRnIyEZlvUAaokb9t+29Yrmzsoby4fLeQkaUeRVLLt6gp9XB9vxwJznUJMrfmLJPOVNKqiTy2vYHywBXeiLOrjuJlrLoaafhp/ewizMZrLrIA8zCr0gBw1Dg7b8WNq2Ne2POo9Wnl8hMrMF88K0bPZc6iU0+oELbg787fiPys5lR5s1l5wzLSs0BBA3XZyygVQOk8gcdyHzwMAgDSyRuItA1ao9gzGwVDA+onvVcE7Yy5Z17aRs6Rm8g7+tZ5pdIRiw1BrstYBsizfN7nkVi857KRS6hCNUbXoLtEoNCiyguW79lrbc2cV5TJTvGJFmCSpRjZp3ZwKI2Xy60tZ4II0jajuM/R+dmJleNtTHcsVG4FEn76/74FFuTt4JdrhWa5ur5iWUJI6vGTa3WmquhQocVxfbBbr8MCRqsRjJo69BsC2Q0dzR/Dg+2A+U6VMkiakfVuKCMw3vgrZJ3+GvxxugyBb0ZjMyDSdwwZVUEilDSqgU2Ko74JKOEvb9SUpZvqFvCcSNApVofMDcOVuqXf33JPf3way8Umuz5J23IKodwDVgE9u44oYC+H0WKxFnSY1UBkR8uRd78sSHr2I2XvtiHVcvms1IWyuZVlQC1cKCdgRbeY0bb7itNaqN4JtOTLgnGK7jVlYHEXpWMr8tJ5N3Yjv3sk8nFE/S21lSiHtxuCQKB4v8Adt+9FzHXHy8gV4QpbguFYMRbWGQrtY+AbUPvOOTxBBKxZ/LjN3oXLJ5a2OygPqscs3qG44w1v6MTjCXKH9OnF0a413FA6NPb533PviEvhyPWdIdX5tZXVfvpgD78YVz1PRbZPMwlCLSBJND7AmihArc3XHP3jst4ikLv5iyXq3oFa1MBRKlTq37898XFz7mbjBLhr5MfJslZqzt7qjX25dWN/Q4xZfKw6nWMQ6gbZQLJPuyqwF871jdN00ldBeavbzpP/liRybFdJkkI9mdmH7ycNQfZfoZeclxKX1pmOfKAmxHGNxZRguobWCpjYbgcim9jgf1LpeRVbORkY/8Ao+X37nUb+8C+cMIyld+BiqSMDllH1NYrZFda+ol4nU4q/oJsHR+nT2FGby7AAEPGx7WSGor92wx83hWMEeXnssbPpSRipP102R+P8cOEUOv4CHrnSQ1fh9MeSZIg7rX1w9vaX7g9ZfegJ0nhvMhgYny1UfTFmA1jvWujRBGxv9+Br9Kztm4973/WR/8Ayw7t0mO9WgBgbDDYg+4I3BxNopLP62X/AJzhbJLon+I46uk+bRzjwv1nOZT1wCQoAbQx6tudlPF87fjgrmJZs2omkysZeQD9cLQnbVehV9Q3C01kjbkWIT+JUK3A3mkH1ADhd/UAQC2/tivpXiceVqzLhtNBSBRccbgcEfPf6848t6upsclHN8HVdKgHN1ScOpzCMCo0Irrp9I3+EgMQDv8AdzgjnPEwmjWKRjo2VyWomqICkA0DxuCdhvW2N/VvFTPlwuWVSzE6qQsQPcWprar777YDf7S5qG4PLgarUH83Xdbvuikg2D6gCftbk410t0o3KNdgil3GLID87NzLk5mUaVMs7edWpmGm4lV92PpIrvQ3x8OkZRWl/wCHiZbIVl0m+wjZ8wqn1WLK1dDGLo3iXM5uXyz+bJpGq/IQqBt2LAHtywrc3dYLyZAeckn5ykTn4mjyWWUg+5LyX6j6RYJNb0AcbbtrNVFNfwa36PJMyyylpmKCncQ3p3qjF6dO9i7O9WdsaIPDJBOmIjauL/137YqV28p6zGYUsqsP10KLIBfZI28oEkXQB2B98boPG06ho1fKx6FpCZNZfegWsKQx9/UL2xa1mlhHPPw0ZNtsth8LTVQj3H7v3Yp/MGFjll5W6P7rP7j9MVZ/xo4Vz+knRqFFMsjE0WJABBVdiAdW/pvbew2b8a5RzqnijzEn/mZmIMgHBpUvYE1x9KGLWtJkfB6eMhDI9Q1IZAgYAjZQzf8AKxZNQI70K2wTGbj06rMZ2vURQJ+ZIHNVvvYAvfC0niYSxSSrDI9sToSMmNCQoYKLNCtQ/vHm8WQxyysElhbLgkU8uW8wNTAh2Qjfk8EUSTwKC3yKehptVRog6tIuajy8MsjqbZj56uVFEH9WWc0P2dttRrvjPLks7NLOjlo8sGJeSnRPh0HT5xFUDZ00LBofCMauvdBzAiuDqDsp1BlXLCJNgaA9Q7HcjV71sBgPlvDX52AWzjyuBTXNqCEbUAyXpBNadSnkbcjNytmkYNY/cN53NZQLI7Tpmyh1JB5liwQSEWiCSdwd97IUWcB8916aWLy0yL5eM2PVmYoyQRVESRKFU39T74ozPhSOGUROPLd/Sn+8IA2/NO1sfs0uwocGwWGHwQ8FHQ5J4EralAGx1AQ7Dcb3XG69kml7lrcLGWTMRKR5WWjUKQpOYYsrXs9RyFWZVJqlCn6jeK+Js2h8p530CirEnSe25ZdRNEm+eBxtg1JGmksIzDLqCkXRAs2ULyeWVI9QGggmtiTvVlZ8tGhdAxc2CXKkDv8AEkIC6iDuoJB+XL3i2XyY5uqhiQuZKf2VIscFjQQV3s774v6jlUmy0cYdJ542YoDKgZ1KproLM93pQgbN6X4vG3K5rLlXjl8hGr1GTzWZgKF/0lbD5Hg/PAaTpyxh5I00BGNSCRmWgppW1Glv0+tqA4N3vO/AKJbnlzDOkEGRaEJvpQtIWvv6a2B7+53PFS6fm5I0ZMwwiYnhoi0yaa4L2IxsfiAO9j3xLK5zNSMSk+ZRBGumnkVWrf0kNYG5oWf8BHW87PLM8siyWVAYspF0AL4rt9P4YuKtkyXUYIvzOTSZ55H0H0h/KII2+zpBvbYltt/e8apJMkfRHmFiVrLUzRg8DlZXVTydo96omuAOS8L5t8sJV8mlOpkaZFevmGIC/wB4g4j0XpmbaUlctK66tJYLag3+1en99YJJU6EnKzf1XOCNmQK7EPevztQ+EDYOjKQR3K37GgMCM31KSVlCvoEfwr6NIPyCRoo440/44OeL/DmcM0zxwyPqZSrhl0kGrA9QIN7bg8GtqOArdDlgDS52AxjhU89Azm99IGokBbJ9hWEmkU079jXl+tZyRtM8gmjcgFGVSvOxoLuR2vb+WebVrkEvTlWMWBJCkoU02zMxkdRwb9r3HsY6U0EYRmy8k4ChgzSAKBswFgC/3fdjH4j6jkZwZkyjQTBw36uY6TW5YrWgG/tck2T7mVO3lFONIg3TVSFXj8gEBtUqSRyMu3DJ5g13Rql27XvjJlp3ZwsmYjZ1JNsmnSAO7KVJJ9rPzwSk6VllQZhc1FmNVM2XFKdxTDWZRdXyKPsDdYx5nI5OWUyE/mqsL0I7yV95Vtz9aHtjVNUZt5NsnV5RKHRlkZ2GrQ23pFD07kCgTqLHbnYA4y5jxbnYyrv5Q1fssjAVX7DEjvzjQmV6erSRsmYkVUDqVkJaS1BUaFQAGm3J4APHYFJJKEZZCphUi9Hl7HkhRYLEX2uu9YhOuBTW6ryG/wDbCSV1WajFKwXy1Bvb2IBarI2sn2GJDM5hZBLBBKTRCOA7DsxNH4Rufi323A4xRB4lyUaMka5pFarA8s1QIsE2QT3qsZ18RZYDSJeogdvVHffg6hX3fPC3S7F+VFKk0WZuXMzAFtJAYkPrjXSTuSGLDYnteCHTOrx5VHWXMhCXsayxYhSQTWliQwFWDwbHvhfz2WneQTBnkRVUo+ZA23BCksWQ1YtdXuCOcO/UfFnVkVWMWUmhe1AYIzNQ9SlVdSK9q4PFb40bbwsfIhwj94oy/jrJtQEjOx7Ijb/IBqN/LknFzeL8rf8ASp/zqf3gkfhgRlvGfUNTMMrEWP8AU1FbIorqYkkGvfiz3xTL4szxYk5HKiyT/wADf7zucVc1j/hHkabygt0zqfTIA+rLILunWOMcgimZXNDfm2+ljC1HL0xCXZLPzzEr797CiL/XNXeAsUkJAKxLQ3plZiOPdqvjtin9LhfgjRa22VaP/txhss6LyMTZ3KyhYoMudTH7DNZHJtpHfcCyLYe2+16810lixrKp7a2zCrtzqICncCrJ3wot4hmK6RS80yalb57hvYmxWMuUaRyRHrc1uEtj9CF3w1FoVdxm6/CyRw+WIysQYM0ciMxJoktW571fANEAVdMLQSRAjMGOZuVKkCrsksN3sbhUUfOgNhWX6ZmQyn83n3sX5Tj5EXp7d+/0wS6Z0cMSjxNH5ZBRnLBiDexqgRfst9r5w12Y37EgYbTXLIaKmwx1b8jfatr+p+ZrdF0NXRXWCcx7jXNINJo7BQPLerHYHjjvicmeCrpMKqBsCdjQ4qqH02G/tj52h1HX9o86APvvk/XCoEzVD4dy7WdOW1gilY5kqdrstqT7VCh+0TuBWNGY6bn4g0iJl8qFOltGlBp/a1aiWBNndrobckYz5zJLHEZCKG6rfLHv33A9x8vmMexShbWJgCR8KtRP87rbb3rCqwbXUh+jM4G0nqEGkndfOkN72dtNMa96v6DDV0WSGYIJppZGG1HMKisy+mhGr0NRPFMATufTeAGTzrpbSR+iwrEnffgCxzVHf2G/GK2ySRyQtFIxSdn0libV7I06u51Cx3od6vCl7lKkMXVIpZYpIdSqqK6RO1Cnb4Tq5FWx25HI2xr6OYcpB5QbWwBMjHUGY+/mGhp3PosgD7yVzKdBnEl5iQyLpqjIxN2Pnfv+ONU3T441DKApLBLLE/EdPc9yQPfF7EuTHzW/Y9/2qlSR/J/Vxt6vQ5K2droagONxePYfFmaZlVnLAggizVdwfTRse/vgJBHSoPkaqz3r7uPbfF2WQFl9PF+18fW/++G0ir9zRmM9C7f8MYyJDHcUzJQVWoqE0hTR4APfnFEcmWDzPDl4szMhcSLKjqL3sgFmQn0Eiwvc7G8VwROpdqoNI5BJX9k39rbft/njNk5GXNShG0AzElVsb2FOxJJsi6434AG0NIpMffEPU4shBHM+Vy/mZix+rhUhaUWS1+oWR6q39sK3Sc9pYpmHjVGVnTQfUWCgluPSt7X3PucZesZWfKtJmJJFbLpO7RRg3qLsKUjUAoAUe+wNbmsFf9psw8K6zG+xVnREYVwVJososmtgaA33xCjueeCm2jzp+TgzHlSvmc3qLcI2lWGs0CKPage+DM/XSzz5IykREOihkL3aMxDBV1NQskADj7sK/Sep5dXEUSPKTI2jylLWNZKhVLofh5BTue1YOZvwhK0zzJBnY3c6g6SoNNjTpUa+CCbv3oGtho2r4ISZhyPhTLq6vLnEiVk1p5o8skXVUzoBVcEWKG2GTJ9LjjVjk89FKxoFI5FAPPLJqYV6j9x+uA3+wmeLqTNmXjsao5HXUQL+15lD3Gxo74KxeGc2qSIkMi60cH9erKSRQG773Q3I2rnvhOTa5KUUndCNn/Gecy00sYWOw9PrIn3oWVdlUlSu1G/kRiOX8TwSN+ulngkNaXgoKlKKCqFIAutvahYxPxJLBls1L5kMc0pYGRWcukWwGgqtAvY1ajsNQAB5O1fCkuY0T5uUBXW/JVSukEChd+gUB6QCfc3vjPV1IRWcE5bpFOd8YKrKglzGbQLuHnMYaxvaqPV3FfUb4g/TvzsBooIgLvZjqAN+krqCNQ7jSTxpA3NvVcl0rJBWaAyzN8CmVzsNiTZIAGwGxs8DYkM/hyCdsj5vlxQllLL+sJXS39GzbHSPkOFrg2BEZ78qylhtMRovCcz6mtcvXACtpO53JLGvmFBA9sTPg2QnQ0zPR4QfLkNZBG+2oLe+22GeP8nkLI4M8ephbKr6gxG/Cnfff7u2MuT/ACTypIAxBuwltsBVk6TdCyON73rvjoSTw2ZtrnayvKeDplRqJWKvUplO+1U6pY5POnawQd9q5/CWYy/r/Ncs0bVfmN5g3INBBuOa2X7hgj1T8n0yMLBIAsGFygAvghdO4O/B5GK8t4Zz2XR2y7S+oURIrTDtWnuvPxAcYPLfdB5iutr/AAKeo9FywzUqrlo/LKq0S6WjoekMp4Oxs17NwLxY/g3JvREdEb/Gfw2NC/fnfFHUJM1O1zZzy3iGgiOHyyBainD3tqAo7XYvkDA5sw8Mjwv1JVYgFWbySCBZrVWkHgUT/HGU9DUck1OvYfmJ3j8iPjbpckaPoUFWJZmDMKF3prXTb3Wxqu22MXQc0+qQfna5YBIz6o2cN6QCKAbhjtYOx2rjGyPPSAlVz+Wkq7OmMg0QO0gJJFkUOL7mjTnejSZpI2heDUhZGGtU1FQg1KuoUpIbaq44xtp7lGptfQHl4RpRVk+DqcSaQA5MIhJBvZaa3F7EGtjZHIxr8i9/0jk9/wBpqP3jsflgBH4Rz6hgijbnSysNjXuQTZ7HG4+C+q94W/5lxqnHv+SIavp+pmTwUYEBz2aiygIDaCwd97o0CBvpIFMbpvbBrrXhLK5SCCWHJT58zDUBqcFR6T6kjUH7S+kn3w55Nsu7lTLIrKoAYodRVSSAt+sUSTuB8XzwY6bki1q06lg1hV82MnjUSFlHI3uuTycc99TakI3R/D07QmdoxkVVhcUfS9cxU6a0sS7kkHsDpIN/CRj3qvS848L5jLjN3E9NlZ2lUv6gBpKyCLSFZWPpPwtuKoMnUurZnIpKZ5ZGTXcbK0epQeELSkrYAuzvz96y35RY5U0HTITsyyzKdrAJPk6VJ34rnuOQJWDaXJX1LpDRRDNZjKZaNkip41eKQMP2gGVj2Ittdb7ne0TqecaR2aMRxgjiKJQKO/Zfmav5/XHT5E/SGXiKyyNHFKdehFVmGlyAzhiVQDUlqb9fI5wG/wD0yzL62MlAD0KWOp65unavlx2B721S6C5yImZeaREQK2wolUb1b88Ht/DGR0kSixZd9tQYfyr/AL46bl/yRtKA0snlVtSot/W9br+O/wAsG8z+T7pkB82aZokoKV89o0DUTZbVqFgHawNtqxe9dhfM5HmOqyzpHHJPaoKClFA9/spv2G/tjb07wzmp6OXjR6PxARqQa9yo3/njrnV8p0nJZMzmMOrAeUHlc+aTxpLvZFGyRe2++E7wn4lgLiHzEgO5d3kCRgBgGFs5UnditAbDg84e5VwTNu8Anq0GehfyJfXpAYaVDg6rNiotj+8CuL3EQ5nOxrojR1twzfqKuq59OwsA7VuAewI7Vm/BvSpm8xsvBI70dRka22ABsNva1+IwNyXR+hx5lokTLmWNC7KdxpPb1kqSuxN8WpxNrsaZOTyT5+xqVv8A+Jh/HHjNnG52A33UAH8cdll8J9FjBeSDLJvyzgbggdm9yBQ7ke+F3NdW6FBmoo4cpBIQzea3AjABBpG+NhRNVwtg3put6I8tHNBmcwGvWlj/ANSPv9W+n7sben9UzMknlmQr3BUxPpG25QHURX7Jvj6Hpw8T+H9iJokWt18uXb5Cth22A7HFz9b6E8egKZkbgrlZZFBB+yTGVFEdva8Jz9hqCFLKdIgMc19QhechmjjJZHLaTsY3Af3PB7XiMnhXJSyedrmcuTY9OhW9qAHz21e3uLLZrJZaaSOSDKGPSzBmKiN6U0rFUCrbkULsgVwKOMXXM8ihY/Mjj1EKpYsNWkgyEV6rA9Ivuxs+k3EpdjSEV1CHU+g/ngEUajURpLBEJVdrAZg2ijpNitxze+PMt+S/MxKBHIl72TKVJsJ+zDuLU7H77NEWdF8SaHRPzlYIdwSmVJdqagt7kGyDqKaas99mEflR6VsFmkc8bZeX+aDAk6oJONnvgHwMvT1dvS8zmi5YtpXsqnQKvk7bmuaGG+pP6v4n/DHOfGXj6X0x5CCeQOgYzJC5oNwF9PO25O3Yb3S/l8x1N4w752aAWR+u1qDQvlVWxZ5WxsQawU3kn6HZaf8Aq/j/AJY90v7jHEcxLmSRfV9yB8M2com+PQaH0/C+2HqniGeJCY84ZwWb4czNqUUCG/WBD+F0RhqN9Qb9h/8AEn5NTm8y+YObEYcD0CEGj3OrWLJodtsJ8Hg/MQ+Y7ZgqAxRaWQL6SQdg43ahxWw2u8aPCf5VJoYT+egzoq0sigh9Q+y5b0sSNwQf50dyfjiPqqGH80YRj1MsjqRIulttwB8wb5A4vCcA9KdtCjmvCmSCrLPnpNSrVGRVVqshQzligs1ZY1fN4zZrruY1ow0wL5Koojz0aqyD4T8YHAICnv7E729e8J5SI6RlwPiIkWQsGHYMhAMTj23Gx+gX16ZEApCBbYrxvsT/AIYuEOpjqa8YPa1n2DDeKJD8Mqhr2L5qB6//ALb/ANbYx9Q67mHjAedpwu51TxzKu9Xu7V7XiLdKX5fhjNmeioe2NNsuyMF4qD7hvpHV8/EoWHz11Emoo1AINDVQQg3Q3o8Yhleo9RSRfLOZj3C/8OvpJAWqaLSvPB+6ucLy+HYye4298ejotgqJJApI21GjXG3y7YW19i/iNLuxn/KC0mqF5ZSZRGjuDEEZnB0EggAcjheBvvwFjK+Kc+qlQ8hXbY6jt+O33Y3zeG4lj1US/wC0WNnA+PpZ7Fx9GP8AjhuDSSYLxem7ovTxZnGGgKCNzQjVr5/aViRvj5vEki6dWXQKOzwwk/8AM8DH8b9sVpkJAbEkor2dgfu3xaRmSK/OcwfkZnI/AmqxNexXxEO57lvFvlElMtCLq9UUDHY3swgU/jeKJOsqxLCCMAm6CpQvfakqsfLlpl3DuD7jY37g1YPzG+59zjUGzP8A50h+Zon7yRZw0l2H52m+psP5Q5XYPIIHcfbfKxFh9+nF6/lHnohsxMigbCCOGMHvuSpAH0Qn+ccz4AjhkaOWVzpNHTpAP0JB2/DHreH4omDxNCiruHkBkII7+o6RtvsPbGD1IvB2PQkkpNnT+jdBglggGcYSHMU4jklL6iACFJYjXpH2VVU/q8HDBlvCeVjVtOWyylq3WBBQHYbXx7k/yxyLqXXUzEEcT6ZRA4eN4tWq1AGpNJ1Dc0QpYbC96xgHUNtWnqDUftSzC+908gBG1feMUomLnWD9BpEFFUoFUB8vb22xm/OwQ6uVT2IYbgjYi63H+rxwWXrA0gmKfg8yKK+ty1+GN2VjSVlTMjyYpAGDTDWr8H0hdQNGtzQvgnFLTvCIerXKOu53quT0AyTIaFeXqDl720lFJ1G6oAE3x3BR/FHh6abJesPIvnhoYGeRSIz9mSjqLVwp3X3BJox4V8F9LRxLBKskgIP6t1QAjeisdNXHpYkfLD1IBXyxDVYNE7yzgTeE2zsa+QrKu1MuiRQONpD5esCu9kdh2xVkPD+geiaORmHxO0VEC7ACzgiru/VuO3GOz6NwB71j89LkvKc6LQqSAUJU+3Io8YtwfCMfi4p24jF/+nTqQ3kxLuCreWSDt21SlTdaqIb23A3yDw5lFZ1nzGXjb9mWo9r2IVHT6gm7pe2MscsqnUs+YB9xNIP3hsUxdOiFeha9qweVLuL47SX3Qn0bp3ToJXIz4U1/4DKiEEVWppGkayOE3Fke12xTCVly+UjlleT0hpppVU97ovrrnY6as98CjlUHAA+7GWfNZiM3CAAdiTd1v7HYG9/uw3BrIo+LU5UlQ79J8FzaTJmxDCd6UPLqAthz5jUCSBqGw1EnUbwP60uXjkEGUV5pCNl81wFYEek+qjY1k/DVLQ3GBea69mcwB5rsqgClFqBVD3+R4Iva77E/C/To9LTyx2I1JjUengn1XYXlSBvwHb7OMnfJstVyltj9WHMplvIy2tzGrFNUjKTQoWTdkkLvXyutmAwsZnq2bE0q6QgK6VDH7AsKaA2PJPuSe22L/HHVPMj8khlZmBdRWw+JUPcN8DkcbqASLwI6WoAOwG/a9/nvh6cNzyRr6701ceRt6F4XOchE07iRx5hoBidqPx6ioJ00U9J9V9hatMcxBM4jVYyGOktFbgHjUshYKaIOwsUN+b39J6s40CEZiGVHLag36t9aqu6NsTtwykCruziTsXOpyGY8nSq/uUAfuxqoNv2MNfxO1KuSM3VuqFQPzxquwBHEK+VlLr5E9sDE8WzBWhzarIPTWtQTIAb0nZo/Y2UvbkHBrWMU5jLo/Kg/XD8pLoZQ8dPiWUAh1QbaYoaG5Cxgkbmhq+K6FarJrlica8wmRMAYmp9TBlBQgfFpFNTUvoBIJ7ke2M2a6QoNp6T7jGAdPdW1WHN2dahg3fe8EkuxtHX05LLH7I+GIoYxJGozAOopUflSDSezKSwbcMNQdaHagDTlOoQeazuZo9S1pK+YgoGhYuRjx6hpu7okABSgzWdibWlBt9JQkBb50qTpWwSPodqwXyni3OSejM5eKViK81wAV39k09rG1Xt7bxtNXqqvTJBNhknzFR/m/mzWGMTSxPVHcq/mLEw2PqYA1sLsYyZfo5kJjgzYpXs+YiSkgk+svDcir76kAFMbqqqhcbaoAKBBZZSbI+E1IjNW1ade18mqxEMwXQHcIxtkDkKxrTZW6JrbfFLTkZS8VBPKT+RPIMAtCSOUDbVGGCmvbULI+f0xe5U4ohjCihizHTG6yeXOSlJtIjo+WPI4cTGPgMVRNl0p9O+M0Ea36rAPcAGvruMXFr2xty/S5G0enQH+FpCEVqBPpZqB2F0LOxwpNJZKgm3hWCnQY9iTB3N+GcxG6o6BS/w3IgB+QOqr+XPyxizfSZogS8bKAfiI9P48H7icJSi3hlvS1IrKZkeIDasSGn2/diHmqu7sFUckkCvxIwahj6eyg/pTLCwDRux8jhynGPJelo6k1cUCfysZWReoyFZHCsqMArFa9AU/Cd9wfxOEpciCbNE+55/E746Z+WSCsxA/7UWn66GP/wAxjnzbc/vxxqCas7NXUkptG3p6imjPDKQBRIJoni9LH5Aqavci9M8rkh5TjyVHwkXlYh7jhp9z6u9VvzxjP056kX57fw5rt8iCOLrYiXT40/WL+rBKGxoyY4IbjUx+z9r0jk8A4bVG+m/SmPn5L8vF5cmqKIyJJat5UIZARwugtpsj3s/hjB+UPqBkzlH/AMNQn1+1/Fv3YzeDesrlcvnXSWASaU8rW8RQvbUCIgKsXuTW3yOFdnzU0kkkk0LO0hv10ASSSBS1V/yxvozjGSsx1dKUm3eC6TPSr8MTGuDt+4c/9sN3hfrmcaWGFsxKFkYIwJ1AavTtruqJB2rjCRFDJqo5mBd6J/WH/wDEB+/78HOhZnJZeVZZc88pRg3lrEi7qQw3ecdwN6xpqa0Gv4COjJVVL68nR8z4cd5nzMubkuOUtCn2QQ3osatPO3wjbm8c0z89yyECrdv4nDLn/wAoEk5jWOFIo5G0sL16vUtHVS6RvuCLrCx1ldM8gPN799yAT8u+OTT3J+oPFxi4pooDnE4zikv9cTSQfaND3omvuAJ/AY1s4KsvOIsMeyMl+hxIvZgrLf3MAw/DFdEkKotmNKBySdsG6x7Xu29TZ0Xpxnl0gkKtFyPuAC3tqY0B8/kDhn671NYY9Z0mOKhoXh3IHlRqedIrUf6oU9yDPIZD82hVECNI5I3N6nIIPH2RuPp5hr1DCN4jzozEwijZmiiJojiRySXf7zQHahtV1jllLc76HrwitKGTL09XktpHZizM7E86mrUfvofSsF0HzP1J3/zxTl8qyqBWJNYHH8sdGmkkeTqzlOTYY6DkTK4UNGp1KR5jhbq9h7n5DEuo9FngVWkUaHvS6srK1fNSR+Pz9jiXhzxjlo42gzuXQjlG30EjbUOQrn9o6CB3J3JXo8sObR/JmAy2oqQY23O1FXavUKBPpcXW42qHqbXZ2R8HGUKTyLQHtggei5mgwiNG/luOQe4I9jh36V0Pyy6wQtbL6mkJ3q/h1cWdhvR5N6QcHM91KGKAeeraGdwdixWnbdiL4Pf3IwvPvhDj/j0l63n2OMSj3GK3QVjpY6NkkDfqzISWPmONZJJDE3VcHt8++FV+rBpFjOUjUBqLmKlYW6hip+EFgpq9g+Keuuxn8C+4vKRj0HDfmunZJ5aWPy41W3lttBAAOpaOmiGWvcg/OhUjdKEqrFLmWIYWGQMrbixS6HF/I7ex4xXnIzfg5J8oD6sRr937sO0XS8uAfMggTVtHWYncuL1fCUSjwN+5PAAJ+6v4fy2WRJJ1iXXsKeUkXz6QAWoHkntifiFwi4+AleWLcfSJSmq49xagTRsXvcaQjMTY3HasUt0+cGjE4PzUjFOV8aMwi0QKhOzOy643Oiq0ldQAJBoPYoCzgzl83NJaJNlTMgCiHyyjqy8m0ayx2a1NWLHOyevJcmz8Dpv7LYPTpsx30UPmQP4nEouj5htxESvuCpH8cCsz4q6iGfzD5h0aDfqHpBBNADTdnjfbfgYHr4n6gkqyTyZkQs6B9SsNaKQSLI9XpDGvmffDWtJroHwGmsOxtg8PZlwdMZ2q/Uu1+9t9Pxxl6b4Pz08b5f8AO2MLPYTzAfLdfdX7g16QVIrjB3qHVVBZ1YiIg6WUWuht+FB9JBvgjucLa+H2lQvDmBEzEsCmpEl5oOoNAb7Mo2s2DdjJ+IcuTo0vDR0rcQr0rw68CnLZnNxOrvoKTvKhXQQw0gSgJuAQ3B25FY0+FosvlcqzPNKEclDSJqn3ItPL/WMOTtyAxtt8IEfQJU1TZxlJgPrheRvNez6SCoI0k8Pqr0n5W19HzmUmQecrvl0axotpIT6V9QdX1LTbFW0qAeDQwSyrLug8fCsEiB43WZH9PqbRq3IAFHmwe4v2wrSeDYASP0fOaNbSNX3bjb7sPmS8LF2WSLOSyZZwQBpDWobdGbVSg7j0oNh6vUNyJyzjiCZh2YZ2YA/MDegfazg3SfLsIwUfsqvkCfF3ibIvnPzCWCOSZV0q0kRb1yKrAIwUkHiz/Z3NGgWU8HQZnzNPmKyhGsHdg2oHZt7BC2pC8ndjeF3pvXV9JbMyjSDoYawy3sQN9rHNMMNnRfGuWOby/k5fMM1eRrkKqoDFSzitTMbANWB6ecS1PdQ/9clkWfFfhJsiUfzVkBlVFWhrsqxsqCa3VlFGyQav4TigyOYSRv1MoWm/ZAog70ILHvZbbvffqniXokKdRXqUjsqxRHYAtbiwrUAb0KzngmyKBojFvQ/DXTkVS8gnZ6rz5EJ34AAoWfp3xVsjYlhHIc903MzQFdLmyCuqQ/8A+oowOe2B2SyucMWkQwhWt9bsgdtVHca7+mwrH6BzPQchCryLk4iyLdJErPQG4Uck8ivnjkB8G+bKQmbm9RJtoSu53Ppvbfa7qxt2tqQSgL/T/D8th6hC+oE3GPdT8ZJ+/SbG47HGiXKPEWjdmCvpdQqWrKyimuOEgggew+nBwczmf6bo/MI8pO+Zf9RFmXACO5byvNHqJ067I5rjBv8AKxlIYnygXy1/UFP1mi9MenR8X9thQHbtWKTBxYgZeXUyFlIKyLR0aifUBufL0iq3o9zvtRecx4SfMys0bmM7atSNQI2Ggha3FEKd+TdYUMj0qSWMIVCISNLslI1A7Lxfc3ZNL/WOOjZcsrALLngCbCxQakGr4jrXLyHVx6WKgCt8EsE1GXpYr9V8LGCWNJJ0RJH0odErHng1FpDHbYNyfazjAnTBpkb85y/6ugacUSTVWwA4DEHvXtZDL43ymWjiaSTMNmZlW3imlZjGrOosiJgqHcbAAkfTAoZHKq+XieFlaURsxBJjSNr1EP6mGkgk6jRBB2xO9kS0I9EYJ+nlIVmaSPS5qMI6uXr4j6SQAuwN72QKw19D8MCNYswXQmSIOoMhVkDAW2kRtxZGq+917L+d8N+Xq1Twr5cYd1MqghSQBZ3CAswAO5trojFcvXF/8SdIe6xpmXICkDT8Cex9gKrBu3LsLT0tkm6/Mdc30TWskjSyxhrUeWjStR9NxLGurgBQasBeBgbH4EhypJ/WGIR69bxOtcHTZkAB52YA3tW+EzNks6urUR9sJmndT6RaEIoVqHJPNY2/oOVx5gfPzgjvEXQVsQ6PIKG109E8jscTtp8nRiSyhj/SHTAKdxqAB0rNGSb5A1Ppsfh7EjfBHpcXS5I5JR+vCSaAyHaiNYJArgbE12utxafmvAokdPIlGZkUAPHDDGlXqILap691vk6flgp0Xp0nSXAmyzCGSRA7PmIyyhnUB9CIbC6d/VxgE4RfRBmXpXTvLfMjzUQOqlG0sn2d9JVt6NfeeBjc3irp4Vbjc6GLBEGlB7CiQCveiBvW2Efq2aaLKyxtesafi06rV2BvvfPBr5c4DdD6cmYRZHaQqxKOF1Hy2G4IEdMVIoHmjInscXS6kRviNHUE/KJC8wjiVkMhq2YDcigSV1cfQj+OPvFu+XT85y4IaRkIExDettTICFsK2hbWxq2OEObwXl2H6v8AOlYMCHMMxuuR61Ao++DKKEFSaySQS0jQxqCAAd5JVI3UUf8AtiW10Gtw8FOkPto8nyiUKAyQaCNiCEKi60nfsVI2IxZH03IFSY85Kg91zbMB3P8ASMw+6sAcv1FcxPEYM1D58iaJVWVHMhTdJKjfTYXUCNW9rxoAwU6r0vPxoWSaSxuSsasAARdr52o2vsD/ACwjSgN4vVI45JYp0mgCFMwZqaiWUKyBUHqFNTANvdVpY4G+HupdFjYI8RkZZAPPMZYMzNQJBAWgCKYC9u5Fn7xxnDnIEjVT6A+tDpCyFSq7aSa2uj2NH3GFzL9Qjjy+lMoLKjUtADVpK3sQC21lgNiBuNsAsHUMxnunTxNFAjNQrVHH5YG5XZ9OgVvt2+XOFDOdKTMTp+ciQrACgBIKMCpq2UaSw1EgqbHJ5GBuX8WzKyAht1UO2hRudJU6xWrSAQSSSPmSMSi63G0Dl/Q3lAIERmW/1ZAUqvG618r29JGIrNlDV4ceDKxMRpMQeyGNKAa+EAEX6uKAsE2NWMXi/wAY5a4cxDFG0yl7PmBSqi1LL6dLKb39QYELY5pN6N1J3yki2SdY4v8AaUezH93btzgdmfjh92RgN6KkyAWb0sLG2zLwRR4NRfclvGB6znWsro9EfnTL6n0wEkg2hUgJu6kaNfBAAJ31YzDxDDIXjXKSsygFk8tEtKrcOQAvbSd/lWEOPNSOZXj5Q67NekB3cba9+R/DjGDzZJDbFWtUFsRsD8Ne5+4nFRhgmTyGOrdYlhPl5cvBExLiK1bQD2VvUKJs7HvvZ3Il+t5gn+kb6Y+65CfzkxC2Kqq7bk0gvgD6k0O5xo6Z4Xzk8mhIjqFA6roXxdA19MOSS5LjKSWGM3SZ5Ysv5+kTJuHjI3Cm7ZST+sG9FGv4Vojg5Yckmo5nIS6ULadGh2QE+4A1RjY8ggWNxxiZyv5uDC8iF0LKygElSCQexAN388B/DmYIT03fms5oi/sgUDyTvxufoMNPBhzbNkvUpwDedeIH1FYmn3J/qjSP39sWJKxAP51Lv7ob++57wuzSlpCGd6ujbH6dzjR5UX9f8T/jikVwZ1QjbYAV/DetsHPDvT5VT86QxxpFItySMqAMBa8hdW4UFbOzj3JwusxJse3t/lizM9QkaFcs5YxozMqDYBm5ahye1m9rA2wN9iq7nW/ykdVzM0UMeVljd9jI6UqKRROkPZosAQbYgKwJ3GBvT+uTaYzDHDSgKCXerX0nbUbog71WBWUz8QijJljW0U+qRQQdI2O/NnGPonUIVRlM0QqWSrddxqJBHyN7HGi04p1ZjLUm08cDXH12WcSRyywo6SRvphUrfLnURGDuDQ3/AGj7HBE+LsvDLEseUTzZNbGRnZqoWeQCSb9x3wjZfNxLmJn86EKyIb81NyusVV2TxtzjL1LrGX8/LyCUEIXDUrGgyUO2+4HGJ2QdMpTndV0H1BFmOoZKeR2j8uo/LA/VlzqEZFsTYd1Oo2SfuqX5Z2Xy8rI0jqPMZaXUoGvSWtx9oaTpHf1e2EjPeJoCo8tyZA6MhKOAGWRGBsjtpvHS/wAqsUb5eNpnk8qKdS5AKoPRIt7UzWxVdjtfyNxJJSVFxbcHuEPp2a15nVFETGdw6bNdBdPrIiNkWRp++xvT498OtLLCVEepol+N1UnvXNfar7hW2BnV+oxEPFln1RNHZKs40lbYimfTvpBuiTZog1V/VM4RlMo3k+aRFpDGVl06TQoGtfw1W90aG+DUusEaafKNfhvw5JCSJ0jETJThZQOJY2HqU2K0Xfvz74fD0KXPrFL5qaJBolYFtegF7EYA02wpNV7DURvhMLpBA03lxQFFGoKmxdl0BAa5BN2BWzYxfkx8XT5QyRxxxGP1TTOyEvpUVuwYcsVRRXLjYk4zRudSzHTMnBnmXLqEleCUyjUxuhHpNEkAgL8rvvhyVowBTKu3YgVjjXgrOxZjqomEzSTzh1eNlKhB5TkUSou64A9zZ5x2bLyqoVW9JoDcUD9Dwfuwuo0QzGcjjRnLAhQSSCOBuSe22M00nmNGyeqKrrSxDA1vxpIrffF8/Swzs7O51Jo02AADzVC9/mTjZGlCvbAAo9S6RBFJccWnz3/WsRIbo6iCAaAI1CwKF+14xeIemdLfKz5dWSFQjLpB0R6moKTqGlirBSK4IBwzeIYYpIishBWxqXVpJHBFgg8Htjn3iLoCvmXVM3lVhkQIL0MVRNJ0Hb0224+JjTW3AwdQEnxPmmly8UzAhpIgJOP6VGKSA/Mspf8AvjAHp8kca0MwV1EEqvnKdVbA6V0tRJF3hv674f8AIy2YiV1lijeOSGRTyHVY5VIskUyRHUed+5wkHp7bGtsWpYI2u8Fk8mXZvtu3c+UGF9/idWxBp4Ad1m+ilY1/D119x9+L2KZXpeqm9QPBpf8AW+BueySh92oH9rnb3A4xKmmynBpWy3oOb0ZiN0u1YlTqJYeltxW1i7vD0fFGdhKsZ5CxLaSzM4IDUasEduD7YTugl4swjIT8LEXWkjyz9nn3FH698Y/9rc0AQpjivc+XEo/kbxTM1l4HnP8AVGzWuRgobS4JAqztyDYv3Fe50jc4WchtEuldtG1L/wDvH7KMOfmeeLPr3dGzcsuUllmkLkCQAmhQ0cbUBub7fX2FqCYQwo+jkrqv0uP2X/a9z396MmhXmUHn6qGwG+n2Qfa8oVx/5g+7jGjPAFN6Pbej+x3N/s+5+/nGDOipmahsDuAL+EjnQK/5xjR1KQBLuySRyPdv63y4+XHYAup94fW4W2u2Ha/tA/sP7c1945FvmfrcuLrSi96rU9nuhH0pfmpxj6Yl5fi/Xfw3wG/9N+9dv8DZ5unMIF5WNABdDYE1sRW54ofQd0I2uyLDP5aA6gFYoynTe3q/3qWua2Cmz9aF5QuZAG2JljUi/Yg8Bv5EfTEupdakYOjKwIYWCxNURt6nbuB8ND64j0aGaVj5RGtW108kUY+R/WOt7+3yxqsENN3gauo5uXKypImiN5GGlwtkj2AIHq9VFx2YcijhdzviPMuNPnSBQWIAdttVXveoigNiTgrlmycspMqTIHReWZ1jkBpvULDA87Vp3rY1he6zkhFLoWRJATsVYECz3IJGM1nJVUkj1pqUkntijp2YKqQDW3tf/bFTn0nbtzi/o+YZFdgwHqXkWDRNdq4v/Per6Algx6tzjUpNYx6t7xeGHtikVRkU42ZQD4r9XG/tijI/GPqP44uh4+8fywoikachQB2yg5H6ySjse41j2uqHb5Yuhei41ZAWb337D4dztt+JPvgQfib6nE4fiP3YEgaCsmYpwfOyY2O6wXW47GM2fn8j8sfN1CtP++R7MPhytV2J/ohdAnbHmX/pY/qf4YZZf6P++n/WuG1QhezfUA0bg56VrUihBQOx2PFA47D+UOp+jtIxOkpHKJCfStuhpB9okHSDXfmzgEnwH7/4YL9T/wDoEX/2EX/QmJmEDj+VdAAFti2pbcEBbUKCKBs7kkfIYY+m9X8nK5SeQkgzgSLp0gqjOwXvzyO4NnC70j+mi/tL/wBQxuzf/wBFh/8AuP8A54qX2RLDCjzJnIxHIH0IfMIQUwPH2lOoG/s0R7Ne9mf6RB5LQdPkLMr6pg5FyFRslgU6xjWfTtZJogBls/J9/wAXD/exj8D/ANPH/aT/AKRjkc2o2XB7lkp8NZ6SLMiQfq50OliK1CgVrcEEUSPw9hh8l8Q5lhvmJPnTEfwrHLehf8S33fxGH1cbxjSM5usI1nqMp5mlI+cjEfxxBlDfES378UJ/r8Ri6PDFFtliZVewr7sTmg2sY+bj/Xywude4b/XY4h4NqVBTrE/+7SL76R/71wiS5t19Iuvvx0Xxj8P9yD/8WEWbCKXBiSc6SSMZmmI320mwbP1xZPx95xZlPgb6HFVRnJhbwb0ePM5hYpJ3iDAqWULta0OeLO3Hzxv8QeF+kRwFcnm5J8yfhDUAa9iVVeaF3xffGXwt/TJ9/wDA4F9C+IfRcNZdE3tVhrw+SnTp1YEMvmWO6ndD3FEHbleed9xGq4vcaQOL7D5P7+5+/Bbo/wDwsv8Aak/jgXmOP9f+lie5ozDmZAZX37t7bduavv7jE+rT+j4vfv8A2v6x9/8AXA1N/wAQfqf+rFPXfhxQuplypH5uBV7n7N9j/UauceySA5ob3RA5/ZQD+P8ArtiqX+iT+9/BcaX/AOJH9o/9IwqA35yOEaiFBZm33Lbk3upLAb/1RX8QcZXUN69ew+XOx2ofQ/dhu63/AEcP3YWct8X4f9Iw0DRn6nMSy73tyfqTjOdROrbau/t9cFuw+mL0+E/69sNsEqQvtKSKx9HJ6SPcj91/44I9R4x9H8A+gwDoGouNartyPxGNuX4H0ONK8DDs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2772" name="AutoShape 4" descr="data:image/jpeg;base64,/9j/4AAQSkZJRgABAQAAAQABAAD/2wCEAAkGBxITEhUTExMVFRUXGSAbGBgYFx4dHRggIR8fHSAfHR8fHykgHiAlHx8eIzEhJSorLi4uHSAzODMtNygtLisBCgoKDg0OGhAQGy4mICYvLS0tLy0wLi8vLS0tLS0tLS0tLTItLy0tLS0tLS0tLS0tLS0tLS0tLS0tLS0tLS0tLf/AABEIAKkBKgMBIgACEQEDEQH/xAAcAAACAwEBAQEAAAAAAAAAAAAFBgIDBAcBAAj/xABKEAACAgAFAgQDAwgHBgUDBQABAgMRAAQSITEFQQYTIlEyYXFCgZEHFBUjUqGxwTNicoLR4fAWJDSSsvFDU2Oi0jV0wxdzk6PC/8QAGQEAAwEBAQAAAAAAAAAAAAAAAAECAwQF/8QALxEAAgIBAwIEAwgDAAAAAAAAAAECESEDEjFBUQQTImEUcYEyQpGhscHh8AUj0f/aAAwDAQACEQMRAD8Af/04Lx8evjCIZdKhiXIO91pFd6J2xAZ3cijvxt9/v/r8MdlRPNbl1Y9t4gx4evH3Ufff8MIwnJ399gF3smva/wDveLVlfgqFAqy1334DGgOfvGFURrcxz/T5/aX9+Pj1093X9+E2SeUbAlR29NE1/dr78QefQf6Rgw599vqL/wAKwekdMcf9oj7g/djweIiff7hhM/Oy1aCx5ok3e1/jWJ/nO5LkovzJsfx/Cvb3w/SLI4p14m9mP0F4rk6610dQ+u3ev44TzMjC0JpRuSf4m/3VjSiHdhG+muSGAvudyR+P8jhXENjYy/pxrqz+P+WPP0w/v+/CzrUewo7au9XZ25H+t8QlzKqaJXWdgpJr3vj2r2P83uQOFdRqHWm3/WcDfY48XrLft39xwrLnCGokgX78fQ/d9LOPs1nNtmZq22/E+zH61gtBtwNf6UfsxP0Bx6OqNvZN9v8AVYUFz1kUJbNb1YN7cV+/64uJkBsqQCa9TADg88bfPi7HOC0G0aF6i1WW297/AMP54kvUWPB1fTC1l5xuHUnvQ/hzXvj6XMxEDTFNfa6O34c7E/LBdg0kMY6ueTVfXHq9XI+z/H/EYVHzmnmGUb70l/4fxxYmbQkCpQTW2gDnjfXX+vkcPAlX9Qz/AKY3r0m/rePU6m53039LwAhEW5lkMSj+qST9KJFV3xvgTImiM5zsL2v8RhWh9as3nrX3ViX6cNfZ/wAMAppcoKqU6SAS9Iautj6wxPbYHEj5LfDmovf1al2I22Iw/SxXXUYBnZSNqP0K/wCOPT1GQC9Ir3B/zwvxRa6VZcux/Z8yie/BAJ7Yvfo2Z1C1Ugdgf8vbCr5Bce4WPVm91/H/ABxE9Xb3X8QcAs7kpokvynO+4G9fUKLr5YpKMQaV79tLWCO38+OPph4B/MZl6sfdcWfpPf4l+VA74TxmmUH0SfO1I7/T+eIJ1T3DX7839RxhbfYW73HFuqV9tfxP+H88fL1j5ivffCpJ1C6GtR3F1/hvVYnDOTRDI39kixfcjkDB04HfZjYudkb4QD8gwJxfc4FshA/tD+GFBpS1UDuaF1zvxf8Ar6HEmzJOzO6+wsEL23sgjYVv7bYVoe1jH+lSOWr5b3f4Y8/S/wDW/fhcWdQx1AsK+lX8yKNe2PPzpDdRHjY6/wCPp/n7c4r0k+oZ/wBL7D1X9DxiDdW/rf8AuwrqCRdEe3As3wAavENJ/r/g3+GHUWNbgfBLKR8EpWgOFjC2Lu60kkH4a+dG8VdOlL6vNWVl3U3VarOw9IO1twdvmBgV+nJWjC1qVCoU+pfSAFBam3IAUV86v38k6kr0BrHayxPHcWGIAv3++98cls33LuMHww6ljeS71qdSsVHe6AI2HpGq9ttycY5s3F8N6Qdgqqa3G+ljHYUWRpK8+1A4wmLMLoKGUEKKUSxk8bEACxsRdg998TaTW+yElb2V4gbJ3IFEsTtZ5oni9hMqwl0+WCRgjNLorTaatQJN2AotzyNl2xXJPGhU5eMoBZ1lTa1RO5jAY1sfcj54G5vqBRnDoGZS1aZN1J7UG7H7JGxu+NiJ6yJaXzGKDc6IqDf3ipYUQdypqxuawbmOKTwVHNSy2GEoFmtk7XQUtQoe4B2N/PFuR6iaYx7aTuwEYWuBZCAUdtzsT9N8I675kLhS72yFQ3rZVWzbMb9N1XBHO+2LZeoxAMGywkkY0TIbN7mw2obd9gOKvDsnHcufProGogCgTbqoayQTpYaSprTdDa7vjFidTUAK+hWI0giRSeW2YqADyFBPcN7EDOepAxqpWRd7UiXUFI5YE8WRweN7JrGefqM1+uUkAmizhxq3YkgA1Y52PbihQqYbksmyDPByFV2I/ZYgDvsLuwfTtp99t7F0nHlsqbFRJq2IJYkaaCkH5GtW/Y1gdCjsxIky7FiRRHBG4qwCPVxpHb7sTzGangGtxoY+nUum22FX5bXuP2q+zzht5wK7WbNmYjBUhtrOgNQvax6rax99fP5ZmlCA16g2yn4rodm1EfMgGud6xpypyYQSs0lGrUaNJJPFkFh3NACh+GNAlySqGM07iy4BVjW1d1C7CgKXavpioSbFKkCoeqs16wSPtcLztdFt9vYbgkfMkMvJqA0o2kdwOD89zf0+fBxvyGYyWZlZBHmFkC6iHVQGB5IZBR377fxwS6h0mGUenUpA2DHWt9jTE713vGldaMnKKw2YUhsBk0kXtbLuT2uxdA82RzveLEEi0BpYAEE6wfv5qwP9e3mU6S0ZARIiPcArq278/Pv34GNk3SFYavhP7JJ7c19f9ViHa5NFU+APm80+oLsRVAg7X7hVsHfnk7k32xlzOfZtessdV36l9wd9IDb7bEAbLzgg2RRrDBSbJHpvn2Fj2+f3YEZrpqhQsZJb1GhGwY2AvsLAuxRPbthJp8j2tGqOOM1Gquzhab+zsNvSf2rrtxucSkz2lmUNIVJILC+L/tgWb+Lgb4qh6Ox2mJiQUSzOAGbYNtZN/FtXvvvjPlcjG+rSptfhY6XjbetwYwa77j3rcYScerHJPsEctK0ik+bHGEQ6QzICRzpQa9rPfbud98etNGDSF2vc25KgWRY3bX6gbvkWfqvw9dKnSI4iYyTaqVO533UqSD7Hb5YNdL8RTEj0MEPGl6UD+yOMXKD+gJpE2zEqgNKAEv0gGr+RKrsApJCgg+kbHcG/J+QRXLXW7mQFa3PrrSuqydhsLBHOJR5p5kVYZI72e/JmjLckFisgHufrZxizC5lQwKw7itSO+3axrNfK9Iq+QdxC9RWEz6OWGzGH9JKikjBG4IBDmyxs8mifY4+TN+XIdNAdqjAoDc6i3qLV9m9iQBdgDDLlpGf+iXTYshogxrtpEqjnvV7fUY3PJmEFHLSEdj5aC/cWrkcXwAeLJrcaJSZbl84zmUkubGqMByy0NV72QbN6ib+1QO1VZ2cgbFnAC7mKrsb76RxQ5P2r2xJi3xSZfMHsK0SH2NUQw22O1kXffGcvAqASeepFgK0EqgqTYrbbe69Xf33wIbTqi18yunWIYwRwoS9yeGC7333rmgMUyZgsBohrf1Hy2222P8TR771iyGDLmdWaVooz6gT5jNqq7XkCrItitEfaxtbKw+WrQyZiQEFmIKqOSKqUCxsRwuw7jh+ZRK03LgwyMUYlSWUDbSCLJohhWx2O4B7H7/PPZdRdXOrkg6TzuKbkAUfw3x5Nmo0PmPISCtC47tbO2tmXY3vQIJ9xvjDP1HJq4OqV7WqZFX6VplIPHcfdik2+TNqN0gxFnJGbSQh7KhAOr3AJBo1Z4I9yMXZTNSagohyzb7WRTWQNiXHyPG+w5wtzZiNgSrkf2gNRFDVpOob6j8NngnE8p5XpYOdtvUQPbn1Bq5vSCdvnWB4Dl/yNyddMesTZbL7H4UkjJG5oUPiIH0+G++PW8QpZ/wB3iPzB2PzH6zjCmVaQrSs5AtaduNvhWQ0QKIsfvrfwhe+573Gl/wDXgHXY96hAsiq5mKv9rzZNd0PiDChZa9lsbA9yBPPiOSBYw8zyLvWgKuoD4VYhtrr1NRIJ44wLyvSptUaDNwtqFeXFKC/bawAvauR9dzgLnoyrBCXJIqRWQUrc/FqNgEn29++Oel1OiT9hlz00apCGnBYfsBTL3GlivpK77Hk9hzjXnOhnUsmXiSVTR9Tqo0tR9akLtRA1c2D3GF3pWSlMiNl4pmYLuY3K3tXO+38dVe2KhFmEMhKSRtZDek2TdEWdzvyLwIVjHF1QeaqJl4GsBdI2CyE/ZUm62+MDubO4xd+lw2syJl4yDpsq+tTyPhWl2oWw3JGBHUMi+WcRSyRqSNRAjOiuAd01EXY+GxR5vF2ZzOUMipNm5pY0UBmjVQL2FKr8gAVqJHA27YK6DtrqEWSWWGSRHR1jBJRYybq9QBIGqr+JdhdCjdjsrmCFAmkCDVuBJ6wABuQFdvY0w7e+N2Yz/SIwfLbMRzoAyMUQnVpuirUBdjbcEVvgXH1rzVp0V1hUeWKZDXAoqxAYbeqr5Njc4pCJyQnW7QyEgkesO0na99C/D/dscY+6i8jKhCn01qIcMLqrojUN+QNv340dD6nlZmEWh4HPwsjtzdtdqsZ2Aq9RrbvWGd0iXvLIe1lVA+mlRt9aOC3dUwlsSuToRMsWUW0VrdA6BRJG3AvcC9/Y4I5d5CdEYd1N/ACpAHYgHi6sXW4+VHpMqXcsFCk80LvtZLW1jtv/ABN3JkWqiWIHb7gO3yA+lY3cJNcI5POgpWrFuXKTLGdUEqBm2J9N9qIJ32+zviCq0DBEAViulhK6NZ3G1ALVmq3I3w0L0JWBuMn+7f8ALFw6NEatVWu7UBt9aGI8tpZf9/EfnW6imBIOtZiNtBkyxNMRdKvI3uM6Sx3H798N+Qk1qH235o2L+RxikyccY9bIgG1sQo/EmsFYMqgVSZogrCwQS1/8oOLjUFlkuMtXiLPDF8rvn2/zxRnIyEZlvUAaokb9t+29Yrmzsoby4fLeQkaUeRVLLt6gp9XB9vxwJznUJMrfmLJPOVNKqiTy2vYHywBXeiLOrjuJlrLoaafhp/ewizMZrLrIA8zCr0gBw1Dg7b8WNq2Ne2POo9Wnl8hMrMF88K0bPZc6iU0+oELbg787fiPys5lR5s1l5wzLSs0BBA3XZyygVQOk8gcdyHzwMAgDSyRuItA1ao9gzGwVDA+onvVcE7Yy5Z17aRs6Rm8g7+tZ5pdIRiw1BrstYBsizfN7nkVi857KRS6hCNUbXoLtEoNCiyguW79lrbc2cV5TJTvGJFmCSpRjZp3ZwKI2Xy60tZ4II0jajuM/R+dmJleNtTHcsVG4FEn76/74FFuTt4JdrhWa5ur5iWUJI6vGTa3WmquhQocVxfbBbr8MCRqsRjJo69BsC2Q0dzR/Dg+2A+U6VMkiakfVuKCMw3vgrZJ3+GvxxugyBb0ZjMyDSdwwZVUEilDSqgU2Ko74JKOEvb9SUpZvqFvCcSNApVofMDcOVuqXf33JPf3way8Umuz5J23IKodwDVgE9u44oYC+H0WKxFnSY1UBkR8uRd78sSHr2I2XvtiHVcvms1IWyuZVlQC1cKCdgRbeY0bb7itNaqN4JtOTLgnGK7jVlYHEXpWMr8tJ5N3Yjv3sk8nFE/S21lSiHtxuCQKB4v8Adt+9FzHXHy8gV4QpbguFYMRbWGQrtY+AbUPvOOTxBBKxZ/LjN3oXLJ5a2OygPqscs3qG44w1v6MTjCXKH9OnF0a413FA6NPb533PviEvhyPWdIdX5tZXVfvpgD78YVz1PRbZPMwlCLSBJND7AmihArc3XHP3jst4ikLv5iyXq3oFa1MBRKlTq37898XFz7mbjBLhr5MfJslZqzt7qjX25dWN/Q4xZfKw6nWMQ6gbZQLJPuyqwF871jdN00ldBeavbzpP/liRybFdJkkI9mdmH7ycNQfZfoZeclxKX1pmOfKAmxHGNxZRguobWCpjYbgcim9jgf1LpeRVbORkY/8Ao+X37nUb+8C+cMIyld+BiqSMDllH1NYrZFda+ol4nU4q/oJsHR+nT2FGby7AAEPGx7WSGor92wx83hWMEeXnssbPpSRipP102R+P8cOEUOv4CHrnSQ1fh9MeSZIg7rX1w9vaX7g9ZfegJ0nhvMhgYny1UfTFmA1jvWujRBGxv9+Br9Kztm4973/WR/8Ayw7t0mO9WgBgbDDYg+4I3BxNopLP62X/AJzhbJLon+I46uk+bRzjwv1nOZT1wCQoAbQx6tudlPF87fjgrmJZs2omkysZeQD9cLQnbVehV9Q3C01kjbkWIT+JUK3A3mkH1ADhd/UAQC2/tivpXiceVqzLhtNBSBRccbgcEfPf6848t6upsclHN8HVdKgHN1ScOpzCMCo0Irrp9I3+EgMQDv8AdzgjnPEwmjWKRjo2VyWomqICkA0DxuCdhvW2N/VvFTPlwuWVSzE6qQsQPcWprar777YDf7S5qG4PLgarUH83Xdbvuikg2D6gCftbk410t0o3KNdgil3GLID87NzLk5mUaVMs7edWpmGm4lV92PpIrvQ3x8OkZRWl/wCHiZbIVl0m+wjZ8wqn1WLK1dDGLo3iXM5uXyz+bJpGq/IQqBt2LAHtywrc3dYLyZAeckn5ykTn4mjyWWUg+5LyX6j6RYJNb0AcbbtrNVFNfwa36PJMyyylpmKCncQ3p3qjF6dO9i7O9WdsaIPDJBOmIjauL/137YqV28p6zGYUsqsP10KLIBfZI28oEkXQB2B98boPG06ho1fKx6FpCZNZfegWsKQx9/UL2xa1mlhHPPw0ZNtsth8LTVQj3H7v3Yp/MGFjll5W6P7rP7j9MVZ/xo4Vz+knRqFFMsjE0WJABBVdiAdW/pvbew2b8a5RzqnijzEn/mZmIMgHBpUvYE1x9KGLWtJkfB6eMhDI9Q1IZAgYAjZQzf8AKxZNQI70K2wTGbj06rMZ2vURQJ+ZIHNVvvYAvfC0niYSxSSrDI9sToSMmNCQoYKLNCtQ/vHm8WQxyysElhbLgkU8uW8wNTAh2Qjfk8EUSTwKC3yKehptVRog6tIuajy8MsjqbZj56uVFEH9WWc0P2dttRrvjPLks7NLOjlo8sGJeSnRPh0HT5xFUDZ00LBofCMauvdBzAiuDqDsp1BlXLCJNgaA9Q7HcjV71sBgPlvDX52AWzjyuBTXNqCEbUAyXpBNadSnkbcjNytmkYNY/cN53NZQLI7Tpmyh1JB5liwQSEWiCSdwd97IUWcB8916aWLy0yL5eM2PVmYoyQRVESRKFU39T74ozPhSOGUROPLd/Sn+8IA2/NO1sfs0uwocGwWGHwQ8FHQ5J4EralAGx1AQ7Dcb3XG69kml7lrcLGWTMRKR5WWjUKQpOYYsrXs9RyFWZVJqlCn6jeK+Js2h8p530CirEnSe25ZdRNEm+eBxtg1JGmksIzDLqCkXRAs2ULyeWVI9QGggmtiTvVlZ8tGhdAxc2CXKkDv8AEkIC6iDuoJB+XL3i2XyY5uqhiQuZKf2VIscFjQQV3s774v6jlUmy0cYdJ542YoDKgZ1KproLM93pQgbN6X4vG3K5rLlXjl8hGr1GTzWZgKF/0lbD5Hg/PAaTpyxh5I00BGNSCRmWgppW1Glv0+tqA4N3vO/AKJbnlzDOkEGRaEJvpQtIWvv6a2B7+53PFS6fm5I0ZMwwiYnhoi0yaa4L2IxsfiAO9j3xLK5zNSMSk+ZRBGumnkVWrf0kNYG5oWf8BHW87PLM8siyWVAYspF0AL4rt9P4YuKtkyXUYIvzOTSZ55H0H0h/KII2+zpBvbYltt/e8apJMkfRHmFiVrLUzRg8DlZXVTydo96omuAOS8L5t8sJV8mlOpkaZFevmGIC/wB4g4j0XpmbaUlctK66tJYLag3+1en99YJJU6EnKzf1XOCNmQK7EPevztQ+EDYOjKQR3K37GgMCM31KSVlCvoEfwr6NIPyCRoo440/44OeL/DmcM0zxwyPqZSrhl0kGrA9QIN7bg8GtqOArdDlgDS52AxjhU89Azm99IGokBbJ9hWEmkU079jXl+tZyRtM8gmjcgFGVSvOxoLuR2vb+WebVrkEvTlWMWBJCkoU02zMxkdRwb9r3HsY6U0EYRmy8k4ChgzSAKBswFgC/3fdjH4j6jkZwZkyjQTBw36uY6TW5YrWgG/tck2T7mVO3lFONIg3TVSFXj8gEBtUqSRyMu3DJ5g13Rql27XvjJlp3ZwsmYjZ1JNsmnSAO7KVJJ9rPzwSk6VllQZhc1FmNVM2XFKdxTDWZRdXyKPsDdYx5nI5OWUyE/mqsL0I7yV95Vtz9aHtjVNUZt5NsnV5RKHRlkZ2GrQ23pFD07kCgTqLHbnYA4y5jxbnYyrv5Q1fssjAVX7DEjvzjQmV6erSRsmYkVUDqVkJaS1BUaFQAGm3J4APHYFJJKEZZCphUi9Hl7HkhRYLEX2uu9YhOuBTW6ryG/wDbCSV1WajFKwXy1Bvb2IBarI2sn2GJDM5hZBLBBKTRCOA7DsxNH4Rufi323A4xRB4lyUaMka5pFarA8s1QIsE2QT3qsZ18RZYDSJeogdvVHffg6hX3fPC3S7F+VFKk0WZuXMzAFtJAYkPrjXSTuSGLDYnteCHTOrx5VHWXMhCXsayxYhSQTWliQwFWDwbHvhfz2WneQTBnkRVUo+ZA23BCksWQ1YtdXuCOcO/UfFnVkVWMWUmhe1AYIzNQ9SlVdSK9q4PFb40bbwsfIhwj94oy/jrJtQEjOx7Ijb/IBqN/LknFzeL8rf8ASp/zqf3gkfhgRlvGfUNTMMrEWP8AU1FbIorqYkkGvfiz3xTL4szxYk5HKiyT/wADf7zucVc1j/hHkabygt0zqfTIA+rLILunWOMcgimZXNDfm2+ljC1HL0xCXZLPzzEr797CiL/XNXeAsUkJAKxLQ3plZiOPdqvjtin9LhfgjRa22VaP/txhss6LyMTZ3KyhYoMudTH7DNZHJtpHfcCyLYe2+16810lixrKp7a2zCrtzqICncCrJ3wot4hmK6RS80yalb57hvYmxWMuUaRyRHrc1uEtj9CF3w1FoVdxm6/CyRw+WIysQYM0ciMxJoktW571fANEAVdMLQSRAjMGOZuVKkCrsksN3sbhUUfOgNhWX6ZmQyn83n3sX5Tj5EXp7d+/0wS6Z0cMSjxNH5ZBRnLBiDexqgRfst9r5w12Y37EgYbTXLIaKmwx1b8jfatr+p+ZrdF0NXRXWCcx7jXNINJo7BQPLerHYHjjvicmeCrpMKqBsCdjQ4qqH02G/tj52h1HX9o86APvvk/XCoEzVD4dy7WdOW1gilY5kqdrstqT7VCh+0TuBWNGY6bn4g0iJl8qFOltGlBp/a1aiWBNndrobckYz5zJLHEZCKG6rfLHv33A9x8vmMexShbWJgCR8KtRP87rbb3rCqwbXUh+jM4G0nqEGkndfOkN72dtNMa96v6DDV0WSGYIJppZGG1HMKisy+mhGr0NRPFMATufTeAGTzrpbSR+iwrEnffgCxzVHf2G/GK2ySRyQtFIxSdn0libV7I06u51Cx3od6vCl7lKkMXVIpZYpIdSqqK6RO1Cnb4Tq5FWx25HI2xr6OYcpB5QbWwBMjHUGY+/mGhp3PosgD7yVzKdBnEl5iQyLpqjIxN2Pnfv+ONU3T441DKApLBLLE/EdPc9yQPfF7EuTHzW/Y9/2qlSR/J/Vxt6vQ5K2droagONxePYfFmaZlVnLAggizVdwfTRse/vgJBHSoPkaqz3r7uPbfF2WQFl9PF+18fW/++G0ir9zRmM9C7f8MYyJDHcUzJQVWoqE0hTR4APfnFEcmWDzPDl4szMhcSLKjqL3sgFmQn0Eiwvc7G8VwROpdqoNI5BJX9k39rbft/njNk5GXNShG0AzElVsb2FOxJJsi6434AG0NIpMffEPU4shBHM+Vy/mZix+rhUhaUWS1+oWR6q39sK3Sc9pYpmHjVGVnTQfUWCgluPSt7X3PucZesZWfKtJmJJFbLpO7RRg3qLsKUjUAoAUe+wNbmsFf9psw8K6zG+xVnREYVwVJososmtgaA33xCjueeCm2jzp+TgzHlSvmc3qLcI2lWGs0CKPage+DM/XSzz5IykREOihkL3aMxDBV1NQskADj7sK/Sep5dXEUSPKTI2jylLWNZKhVLofh5BTue1YOZvwhK0zzJBnY3c6g6SoNNjTpUa+CCbv3oGtho2r4ISZhyPhTLq6vLnEiVk1p5o8skXVUzoBVcEWKG2GTJ9LjjVjk89FKxoFI5FAPPLJqYV6j9x+uA3+wmeLqTNmXjsao5HXUQL+15lD3Gxo74KxeGc2qSIkMi60cH9erKSRQG773Q3I2rnvhOTa5KUUndCNn/Gecy00sYWOw9PrIn3oWVdlUlSu1G/kRiOX8TwSN+ulngkNaXgoKlKKCqFIAutvahYxPxJLBls1L5kMc0pYGRWcukWwGgqtAvY1ajsNQAB5O1fCkuY0T5uUBXW/JVSukEChd+gUB6QCfc3vjPV1IRWcE5bpFOd8YKrKglzGbQLuHnMYaxvaqPV3FfUb4g/TvzsBooIgLvZjqAN+krqCNQ7jSTxpA3NvVcl0rJBWaAyzN8CmVzsNiTZIAGwGxs8DYkM/hyCdsj5vlxQllLL+sJXS39GzbHSPkOFrg2BEZ78qylhtMRovCcz6mtcvXACtpO53JLGvmFBA9sTPg2QnQ0zPR4QfLkNZBG+2oLe+22GeP8nkLI4M8ephbKr6gxG/Cnfff7u2MuT/ACTypIAxBuwltsBVk6TdCyON73rvjoSTw2ZtrnayvKeDplRqJWKvUplO+1U6pY5POnawQd9q5/CWYy/r/Ncs0bVfmN5g3INBBuOa2X7hgj1T8n0yMLBIAsGFygAvghdO4O/B5GK8t4Zz2XR2y7S+oURIrTDtWnuvPxAcYPLfdB5iutr/AAKeo9FywzUqrlo/LKq0S6WjoekMp4Oxs17NwLxY/g3JvREdEb/Gfw2NC/fnfFHUJM1O1zZzy3iGgiOHyyBainD3tqAo7XYvkDA5sw8Mjwv1JVYgFWbySCBZrVWkHgUT/HGU9DUck1OvYfmJ3j8iPjbpckaPoUFWJZmDMKF3prXTb3Wxqu22MXQc0+qQfna5YBIz6o2cN6QCKAbhjtYOx2rjGyPPSAlVz+Wkq7OmMg0QO0gJJFkUOL7mjTnejSZpI2heDUhZGGtU1FQg1KuoUpIbaq44xtp7lGptfQHl4RpRVk+DqcSaQA5MIhJBvZaa3F7EGtjZHIxr8i9/0jk9/wBpqP3jsflgBH4Rz6hgijbnSysNjXuQTZ7HG4+C+q94W/5lxqnHv+SIavp+pmTwUYEBz2aiygIDaCwd97o0CBvpIFMbpvbBrrXhLK5SCCWHJT58zDUBqcFR6T6kjUH7S+kn3w55Nsu7lTLIrKoAYodRVSSAt+sUSTuB8XzwY6bki1q06lg1hV82MnjUSFlHI3uuTycc99TakI3R/D07QmdoxkVVhcUfS9cxU6a0sS7kkHsDpIN/CRj3qvS848L5jLjN3E9NlZ2lUv6gBpKyCLSFZWPpPwtuKoMnUurZnIpKZ5ZGTXcbK0epQeELSkrYAuzvz96y35RY5U0HTITsyyzKdrAJPk6VJ34rnuOQJWDaXJX1LpDRRDNZjKZaNkip41eKQMP2gGVj2Ittdb7ne0TqecaR2aMRxgjiKJQKO/Zfmav5/XHT5E/SGXiKyyNHFKdehFVmGlyAzhiVQDUlqb9fI5wG/wD0yzL62MlAD0KWOp65unavlx2B721S6C5yImZeaREQK2wolUb1b88Ht/DGR0kSixZd9tQYfyr/AL46bl/yRtKA0snlVtSot/W9br+O/wAsG8z+T7pkB82aZokoKV89o0DUTZbVqFgHawNtqxe9dhfM5HmOqyzpHHJPaoKClFA9/spv2G/tjb07wzmp6OXjR6PxARqQa9yo3/njrnV8p0nJZMzmMOrAeUHlc+aTxpLvZFGyRe2++E7wn4lgLiHzEgO5d3kCRgBgGFs5UnditAbDg84e5VwTNu8Anq0GehfyJfXpAYaVDg6rNiotj+8CuL3EQ5nOxrojR1twzfqKuq59OwsA7VuAewI7Vm/BvSpm8xsvBI70dRka22ABsNva1+IwNyXR+hx5lokTLmWNC7KdxpPb1kqSuxN8WpxNrsaZOTyT5+xqVv8A+Jh/HHjNnG52A33UAH8cdll8J9FjBeSDLJvyzgbggdm9yBQ7ke+F3NdW6FBmoo4cpBIQzea3AjABBpG+NhRNVwtg3put6I8tHNBmcwGvWlj/ANSPv9W+n7sben9UzMknlmQr3BUxPpG25QHURX7Jvj6Hpw8T+H9iJokWt18uXb5Cth22A7HFz9b6E8egKZkbgrlZZFBB+yTGVFEdva8Jz9hqCFLKdIgMc19QhechmjjJZHLaTsY3Af3PB7XiMnhXJSyedrmcuTY9OhW9qAHz21e3uLLZrJZaaSOSDKGPSzBmKiN6U0rFUCrbkULsgVwKOMXXM8ihY/Mjj1EKpYsNWkgyEV6rA9Ivuxs+k3EpdjSEV1CHU+g/ngEUajURpLBEJVdrAZg2ijpNitxze+PMt+S/MxKBHIl72TKVJsJ+zDuLU7H77NEWdF8SaHRPzlYIdwSmVJdqagt7kGyDqKaas99mEflR6VsFmkc8bZeX+aDAk6oJONnvgHwMvT1dvS8zmi5YtpXsqnQKvk7bmuaGG+pP6v4n/DHOfGXj6X0x5CCeQOgYzJC5oNwF9PO25O3Yb3S/l8x1N4w752aAWR+u1qDQvlVWxZ5WxsQawU3kn6HZaf8Aq/j/AJY90v7jHEcxLmSRfV9yB8M2com+PQaH0/C+2HqniGeJCY84ZwWb4czNqUUCG/WBD+F0RhqN9Qb9h/8AEn5NTm8y+YObEYcD0CEGj3OrWLJodtsJ8Hg/MQ+Y7ZgqAxRaWQL6SQdg43ahxWw2u8aPCf5VJoYT+egzoq0sigh9Q+y5b0sSNwQf50dyfjiPqqGH80YRj1MsjqRIulttwB8wb5A4vCcA9KdtCjmvCmSCrLPnpNSrVGRVVqshQzligs1ZY1fN4zZrruY1ow0wL5Koojz0aqyD4T8YHAICnv7E729e8J5SI6RlwPiIkWQsGHYMhAMTj23Gx+gX16ZEApCBbYrxvsT/AIYuEOpjqa8YPa1n2DDeKJD8Mqhr2L5qB6//ALb/ANbYx9Q67mHjAedpwu51TxzKu9Xu7V7XiLdKX5fhjNmeioe2NNsuyMF4qD7hvpHV8/EoWHz11Emoo1AINDVQQg3Q3o8Yhleo9RSRfLOZj3C/8OvpJAWqaLSvPB+6ucLy+HYye4298ejotgqJJApI21GjXG3y7YW19i/iNLuxn/KC0mqF5ZSZRGjuDEEZnB0EggAcjheBvvwFjK+Kc+qlQ8hXbY6jt+O33Y3zeG4lj1US/wC0WNnA+PpZ7Fx9GP8AjhuDSSYLxem7ovTxZnGGgKCNzQjVr5/aViRvj5vEki6dWXQKOzwwk/8AM8DH8b9sVpkJAbEkor2dgfu3xaRmSK/OcwfkZnI/AmqxNexXxEO57lvFvlElMtCLq9UUDHY3swgU/jeKJOsqxLCCMAm6CpQvfakqsfLlpl3DuD7jY37g1YPzG+59zjUGzP8A50h+Zon7yRZw0l2H52m+psP5Q5XYPIIHcfbfKxFh9+nF6/lHnohsxMigbCCOGMHvuSpAH0Qn+ccz4AjhkaOWVzpNHTpAP0JB2/DHreH4omDxNCiruHkBkII7+o6RtvsPbGD1IvB2PQkkpNnT+jdBglggGcYSHMU4jklL6iACFJYjXpH2VVU/q8HDBlvCeVjVtOWyylq3WBBQHYbXx7k/yxyLqXXUzEEcT6ZRA4eN4tWq1AGpNJ1Dc0QpYbC96xgHUNtWnqDUftSzC+908gBG1feMUomLnWD9BpEFFUoFUB8vb22xm/OwQ6uVT2IYbgjYi63H+rxwWXrA0gmKfg8yKK+ty1+GN2VjSVlTMjyYpAGDTDWr8H0hdQNGtzQvgnFLTvCIerXKOu53quT0AyTIaFeXqDl720lFJ1G6oAE3x3BR/FHh6abJesPIvnhoYGeRSIz9mSjqLVwp3X3BJox4V8F9LRxLBKskgIP6t1QAjeisdNXHpYkfLD1IBXyxDVYNE7yzgTeE2zsa+QrKu1MuiRQONpD5esCu9kdh2xVkPD+geiaORmHxO0VEC7ACzgiru/VuO3GOz6NwB71j89LkvKc6LQqSAUJU+3Io8YtwfCMfi4p24jF/+nTqQ3kxLuCreWSDt21SlTdaqIb23A3yDw5lFZ1nzGXjb9mWo9r2IVHT6gm7pe2MscsqnUs+YB9xNIP3hsUxdOiFeha9qweVLuL47SX3Qn0bp3ToJXIz4U1/4DKiEEVWppGkayOE3Fke12xTCVly+UjlleT0hpppVU97ovrrnY6as98CjlUHAA+7GWfNZiM3CAAdiTd1v7HYG9/uw3BrIo+LU5UlQ79J8FzaTJmxDCd6UPLqAthz5jUCSBqGw1EnUbwP60uXjkEGUV5pCNl81wFYEek+qjY1k/DVLQ3GBea69mcwB5rsqgClFqBVD3+R4Iva77E/C/To9LTyx2I1JjUengn1XYXlSBvwHb7OMnfJstVyltj9WHMplvIy2tzGrFNUjKTQoWTdkkLvXyutmAwsZnq2bE0q6QgK6VDH7AsKaA2PJPuSe22L/HHVPMj8khlZmBdRWw+JUPcN8DkcbqASLwI6WoAOwG/a9/nvh6cNzyRr6701ceRt6F4XOchE07iRx5hoBidqPx6ioJ00U9J9V9hatMcxBM4jVYyGOktFbgHjUshYKaIOwsUN+b39J6s40CEZiGVHLag36t9aqu6NsTtwykCruziTsXOpyGY8nSq/uUAfuxqoNv2MNfxO1KuSM3VuqFQPzxquwBHEK+VlLr5E9sDE8WzBWhzarIPTWtQTIAb0nZo/Y2UvbkHBrWMU5jLo/Kg/XD8pLoZQ8dPiWUAh1QbaYoaG5Cxgkbmhq+K6FarJrlica8wmRMAYmp9TBlBQgfFpFNTUvoBIJ7ke2M2a6QoNp6T7jGAdPdW1WHN2dahg3fe8EkuxtHX05LLH7I+GIoYxJGozAOopUflSDSezKSwbcMNQdaHagDTlOoQeazuZo9S1pK+YgoGhYuRjx6hpu7okABSgzWdibWlBt9JQkBb50qTpWwSPodqwXyni3OSejM5eKViK81wAV39k09rG1Xt7bxtNXqqvTJBNhknzFR/m/mzWGMTSxPVHcq/mLEw2PqYA1sLsYyZfo5kJjgzYpXs+YiSkgk+svDcir76kAFMbqqqhcbaoAKBBZZSbI+E1IjNW1ade18mqxEMwXQHcIxtkDkKxrTZW6JrbfFLTkZS8VBPKT+RPIMAtCSOUDbVGGCmvbULI+f0xe5U4ohjCihizHTG6yeXOSlJtIjo+WPI4cTGPgMVRNl0p9O+M0Ea36rAPcAGvruMXFr2xty/S5G0enQH+FpCEVqBPpZqB2F0LOxwpNJZKgm3hWCnQY9iTB3N+GcxG6o6BS/w3IgB+QOqr+XPyxizfSZogS8bKAfiI9P48H7icJSi3hlvS1IrKZkeIDasSGn2/diHmqu7sFUckkCvxIwahj6eyg/pTLCwDRux8jhynGPJelo6k1cUCfysZWReoyFZHCsqMArFa9AU/Cd9wfxOEpciCbNE+55/E746Z+WSCsxA/7UWn66GP/wAxjnzbc/vxxqCas7NXUkptG3p6imjPDKQBRIJoni9LH5Aqavci9M8rkh5TjyVHwkXlYh7jhp9z6u9VvzxjP056kX57fw5rt8iCOLrYiXT40/WL+rBKGxoyY4IbjUx+z9r0jk8A4bVG+m/SmPn5L8vF5cmqKIyJJat5UIZARwugtpsj3s/hjB+UPqBkzlH/AMNQn1+1/Fv3YzeDesrlcvnXSWASaU8rW8RQvbUCIgKsXuTW3yOFdnzU0kkkk0LO0hv10ASSSBS1V/yxvozjGSsx1dKUm3eC6TPSr8MTGuDt+4c/9sN3hfrmcaWGFsxKFkYIwJ1AavTtruqJB2rjCRFDJqo5mBd6J/WH/wDEB+/78HOhZnJZeVZZc88pRg3lrEi7qQw3ecdwN6xpqa0Gv4COjJVVL68nR8z4cd5nzMubkuOUtCn2QQ3osatPO3wjbm8c0z89yyECrdv4nDLn/wAoEk5jWOFIo5G0sL16vUtHVS6RvuCLrCx1ldM8gPN799yAT8u+OTT3J+oPFxi4pooDnE4zikv9cTSQfaND3omvuAJ/AY1s4KsvOIsMeyMl+hxIvZgrLf3MAw/DFdEkKotmNKBySdsG6x7Xu29TZ0Xpxnl0gkKtFyPuAC3tqY0B8/kDhn671NYY9Z0mOKhoXh3IHlRqedIrUf6oU9yDPIZD82hVECNI5I3N6nIIPH2RuPp5hr1DCN4jzozEwijZmiiJojiRySXf7zQHahtV1jllLc76HrwitKGTL09XktpHZizM7E86mrUfvofSsF0HzP1J3/zxTl8qyqBWJNYHH8sdGmkkeTqzlOTYY6DkTK4UNGp1KR5jhbq9h7n5DEuo9FngVWkUaHvS6srK1fNSR+Pz9jiXhzxjlo42gzuXQjlG30EjbUOQrn9o6CB3J3JXo8sObR/JmAy2oqQY23O1FXavUKBPpcXW42qHqbXZ2R8HGUKTyLQHtggei5mgwiNG/luOQe4I9jh36V0Pyy6wQtbL6mkJ3q/h1cWdhvR5N6QcHM91KGKAeeraGdwdixWnbdiL4Pf3IwvPvhDj/j0l63n2OMSj3GK3QVjpY6NkkDfqzISWPmONZJJDE3VcHt8++FV+rBpFjOUjUBqLmKlYW6hip+EFgpq9g+Keuuxn8C+4vKRj0HDfmunZJ5aWPy41W3lttBAAOpaOmiGWvcg/OhUjdKEqrFLmWIYWGQMrbixS6HF/I7ex4xXnIzfg5J8oD6sRr937sO0XS8uAfMggTVtHWYncuL1fCUSjwN+5PAAJ+6v4fy2WRJJ1iXXsKeUkXz6QAWoHkntifiFwi4+AleWLcfSJSmq49xagTRsXvcaQjMTY3HasUt0+cGjE4PzUjFOV8aMwi0QKhOzOy643Oiq0ldQAJBoPYoCzgzl83NJaJNlTMgCiHyyjqy8m0ayx2a1NWLHOyevJcmz8Dpv7LYPTpsx30UPmQP4nEouj5htxESvuCpH8cCsz4q6iGfzD5h0aDfqHpBBNADTdnjfbfgYHr4n6gkqyTyZkQs6B9SsNaKQSLI9XpDGvmffDWtJroHwGmsOxtg8PZlwdMZ2q/Uu1+9t9Pxxl6b4Pz08b5f8AO2MLPYTzAfLdfdX7g16QVIrjB3qHVVBZ1YiIg6WUWuht+FB9JBvgjucLa+H2lQvDmBEzEsCmpEl5oOoNAb7Mo2s2DdjJ+IcuTo0vDR0rcQr0rw68CnLZnNxOrvoKTvKhXQQw0gSgJuAQ3B25FY0+FosvlcqzPNKEclDSJqn3ItPL/WMOTtyAxtt8IEfQJU1TZxlJgPrheRvNez6SCoI0k8Pqr0n5W19HzmUmQecrvl0axotpIT6V9QdX1LTbFW0qAeDQwSyrLug8fCsEiB43WZH9PqbRq3IAFHmwe4v2wrSeDYASP0fOaNbSNX3bjb7sPmS8LF2WSLOSyZZwQBpDWobdGbVSg7j0oNh6vUNyJyzjiCZh2YZ2YA/MDegfazg3SfLsIwUfsqvkCfF3ibIvnPzCWCOSZV0q0kRb1yKrAIwUkHiz/Z3NGgWU8HQZnzNPmKyhGsHdg2oHZt7BC2pC8ndjeF3pvXV9JbMyjSDoYawy3sQN9rHNMMNnRfGuWOby/k5fMM1eRrkKqoDFSzitTMbANWB6ecS1PdQ/9clkWfFfhJsiUfzVkBlVFWhrsqxsqCa3VlFGyQav4TigyOYSRv1MoWm/ZAog70ILHvZbbvffqniXokKdRXqUjsqxRHYAtbiwrUAb0KzngmyKBojFvQ/DXTkVS8gnZ6rz5EJ34AAoWfp3xVsjYlhHIc903MzQFdLmyCuqQ/8A+oowOe2B2SyucMWkQwhWt9bsgdtVHca7+mwrH6BzPQchCryLk4iyLdJErPQG4Uck8ivnjkB8G+bKQmbm9RJtoSu53Ppvbfa7qxt2tqQSgL/T/D8th6hC+oE3GPdT8ZJ+/SbG47HGiXKPEWjdmCvpdQqWrKyimuOEgggew+nBwczmf6bo/MI8pO+Zf9RFmXACO5byvNHqJ067I5rjBv8AKxlIYnygXy1/UFP1mi9MenR8X9thQHbtWKTBxYgZeXUyFlIKyLR0aifUBufL0iq3o9zvtRecx4SfMys0bmM7atSNQI2Ggha3FEKd+TdYUMj0qSWMIVCISNLslI1A7Lxfc3ZNL/WOOjZcsrALLngCbCxQakGr4jrXLyHVx6WKgCt8EsE1GXpYr9V8LGCWNJJ0RJH0odErHng1FpDHbYNyfazjAnTBpkb85y/6ugacUSTVWwA4DEHvXtZDL43ymWjiaSTMNmZlW3imlZjGrOosiJgqHcbAAkfTAoZHKq+XieFlaURsxBJjSNr1EP6mGkgk6jRBB2xO9kS0I9EYJ+nlIVmaSPS5qMI6uXr4j6SQAuwN72QKw19D8MCNYswXQmSIOoMhVkDAW2kRtxZGq+917L+d8N+Xq1Twr5cYd1MqghSQBZ3CAswAO5trojFcvXF/8SdIe6xpmXICkDT8Cex9gKrBu3LsLT0tkm6/Mdc30TWskjSyxhrUeWjStR9NxLGurgBQasBeBgbH4EhypJ/WGIR69bxOtcHTZkAB52YA3tW+EzNks6urUR9sJmndT6RaEIoVqHJPNY2/oOVx5gfPzgjvEXQVsQ6PIKG109E8jscTtp8nRiSyhj/SHTAKdxqAB0rNGSb5A1Ppsfh7EjfBHpcXS5I5JR+vCSaAyHaiNYJArgbE12utxafmvAokdPIlGZkUAPHDDGlXqILap691vk6flgp0Xp0nSXAmyzCGSRA7PmIyyhnUB9CIbC6d/VxgE4RfRBmXpXTvLfMjzUQOqlG0sn2d9JVt6NfeeBjc3irp4Vbjc6GLBEGlB7CiQCveiBvW2Efq2aaLKyxtesafi06rV2BvvfPBr5c4DdD6cmYRZHaQqxKOF1Hy2G4IEdMVIoHmjInscXS6kRviNHUE/KJC8wjiVkMhq2YDcigSV1cfQj+OPvFu+XT85y4IaRkIExDettTICFsK2hbWxq2OEObwXl2H6v8AOlYMCHMMxuuR61Ao++DKKEFSaySQS0jQxqCAAd5JVI3UUf8AtiW10Gtw8FOkPto8nyiUKAyQaCNiCEKi60nfsVI2IxZH03IFSY85Kg91zbMB3P8ASMw+6sAcv1FcxPEYM1D58iaJVWVHMhTdJKjfTYXUCNW9rxoAwU6r0vPxoWSaSxuSsasAARdr52o2vsD/ACwjSgN4vVI45JYp0mgCFMwZqaiWUKyBUHqFNTANvdVpY4G+HupdFjYI8RkZZAPPMZYMzNQJBAWgCKYC9u5Fn7xxnDnIEjVT6A+tDpCyFSq7aSa2uj2NH3GFzL9Qjjy+lMoLKjUtADVpK3sQC21lgNiBuNsAsHUMxnunTxNFAjNQrVHH5YG5XZ9OgVvt2+XOFDOdKTMTp+ciQrACgBIKMCpq2UaSw1EgqbHJ5GBuX8WzKyAht1UO2hRudJU6xWrSAQSSSPmSMSi63G0Dl/Q3lAIERmW/1ZAUqvG618r29JGIrNlDV4ceDKxMRpMQeyGNKAa+EAEX6uKAsE2NWMXi/wAY5a4cxDFG0yl7PmBSqi1LL6dLKb39QYELY5pN6N1J3yki2SdY4v8AaUezH93btzgdmfjh92RgN6KkyAWb0sLG2zLwRR4NRfclvGB6znWsro9EfnTL6n0wEkg2hUgJu6kaNfBAAJ31YzDxDDIXjXKSsygFk8tEtKrcOQAvbSd/lWEOPNSOZXj5Q67NekB3cba9+R/DjGDzZJDbFWtUFsRsD8Ne5+4nFRhgmTyGOrdYlhPl5cvBExLiK1bQD2VvUKJs7HvvZ3Il+t5gn+kb6Y+65CfzkxC2Kqq7bk0gvgD6k0O5xo6Z4Xzk8mhIjqFA6roXxdA19MOSS5LjKSWGM3SZ5Ysv5+kTJuHjI3Cm7ZST+sG9FGv4Vojg5Yckmo5nIS6ULadGh2QE+4A1RjY8ggWNxxiZyv5uDC8iF0LKygElSCQexAN388B/DmYIT03fms5oi/sgUDyTvxufoMNPBhzbNkvUpwDedeIH1FYmn3J/qjSP39sWJKxAP51Lv7ob++57wuzSlpCGd6ujbH6dzjR5UX9f8T/jikVwZ1QjbYAV/DetsHPDvT5VT86QxxpFItySMqAMBa8hdW4UFbOzj3JwusxJse3t/lizM9QkaFcs5YxozMqDYBm5ahye1m9rA2wN9iq7nW/ykdVzM0UMeVljd9jI6UqKRROkPZosAQbYgKwJ3GBvT+uTaYzDHDSgKCXerX0nbUbog71WBWUz8QijJljW0U+qRQQdI2O/NnGPonUIVRlM0QqWSrddxqJBHyN7HGi04p1ZjLUm08cDXH12WcSRyywo6SRvphUrfLnURGDuDQ3/AGj7HBE+LsvDLEseUTzZNbGRnZqoWeQCSb9x3wjZfNxLmJn86EKyIb81NyusVV2TxtzjL1LrGX8/LyCUEIXDUrGgyUO2+4HGJ2QdMpTndV0H1BFmOoZKeR2j8uo/LA/VlzqEZFsTYd1Oo2SfuqX5Z2Xy8rI0jqPMZaXUoGvSWtx9oaTpHf1e2EjPeJoCo8tyZA6MhKOAGWRGBsjtpvHS/wAqsUb5eNpnk8qKdS5AKoPRIt7UzWxVdjtfyNxJJSVFxbcHuEPp2a15nVFETGdw6bNdBdPrIiNkWRp++xvT498OtLLCVEepol+N1UnvXNfar7hW2BnV+oxEPFln1RNHZKs40lbYimfTvpBuiTZog1V/VM4RlMo3k+aRFpDGVl06TQoGtfw1W90aG+DUusEaafKNfhvw5JCSJ0jETJThZQOJY2HqU2K0Xfvz74fD0KXPrFL5qaJBolYFtegF7EYA02wpNV7DURvhMLpBA03lxQFFGoKmxdl0BAa5BN2BWzYxfkx8XT5QyRxxxGP1TTOyEvpUVuwYcsVRRXLjYk4zRudSzHTMnBnmXLqEleCUyjUxuhHpNEkAgL8rvvhyVowBTKu3YgVjjXgrOxZjqomEzSTzh1eNlKhB5TkUSou64A9zZ5x2bLyqoVW9JoDcUD9Dwfuwuo0QzGcjjRnLAhQSSCOBuSe22M00nmNGyeqKrrSxDA1vxpIrffF8/Swzs7O51Jo02AADzVC9/mTjZGlCvbAAo9S6RBFJccWnz3/WsRIbo6iCAaAI1CwKF+14xeIemdLfKz5dWSFQjLpB0R6moKTqGlirBSK4IBwzeIYYpIishBWxqXVpJHBFgg8Htjn3iLoCvmXVM3lVhkQIL0MVRNJ0Hb0224+JjTW3AwdQEnxPmmly8UzAhpIgJOP6VGKSA/Mspf8AvjAHp8kca0MwV1EEqvnKdVbA6V0tRJF3hv674f8AIy2YiV1lijeOSGRTyHVY5VIskUyRHUed+5wkHp7bGtsWpYI2u8Fk8mXZvtu3c+UGF9/idWxBp4Ad1m+ilY1/D119x9+L2KZXpeqm9QPBpf8AW+BueySh92oH9rnb3A4xKmmynBpWy3oOb0ZiN0u1YlTqJYeltxW1i7vD0fFGdhKsZ5CxLaSzM4IDUasEduD7YTugl4swjIT8LEXWkjyz9nn3FH698Y/9rc0AQpjivc+XEo/kbxTM1l4HnP8AVGzWuRgobS4JAqztyDYv3Fe50jc4WchtEuldtG1L/wDvH7KMOfmeeLPr3dGzcsuUllmkLkCQAmhQ0cbUBub7fX2FqCYQwo+jkrqv0uP2X/a9z396MmhXmUHn6qGwG+n2Qfa8oVx/5g+7jGjPAFN6Pbej+x3N/s+5+/nGDOipmahsDuAL+EjnQK/5xjR1KQBLuySRyPdv63y4+XHYAup94fW4W2u2Ha/tA/sP7c1945FvmfrcuLrSi96rU9nuhH0pfmpxj6Yl5fi/Xfw3wG/9N+9dv8DZ5unMIF5WNABdDYE1sRW54ofQd0I2uyLDP5aA6gFYoynTe3q/3qWua2Cmz9aF5QuZAG2JljUi/Yg8Bv5EfTEupdakYOjKwIYWCxNURt6nbuB8ND64j0aGaVj5RGtW108kUY+R/WOt7+3yxqsENN3gauo5uXKypImiN5GGlwtkj2AIHq9VFx2YcijhdzviPMuNPnSBQWIAdttVXveoigNiTgrlmycspMqTIHReWZ1jkBpvULDA87Vp3rY1he6zkhFLoWRJATsVYECz3IJGM1nJVUkj1pqUkntijp2YKqQDW3tf/bFTn0nbtzi/o+YZFdgwHqXkWDRNdq4v/Per6Algx6tzjUpNYx6t7xeGHtikVRkU42ZQD4r9XG/tijI/GPqP44uh4+8fywoikachQB2yg5H6ySjse41j2uqHb5Yuhei41ZAWb337D4dztt+JPvgQfib6nE4fiP3YEgaCsmYpwfOyY2O6wXW47GM2fn8j8sfN1CtP++R7MPhytV2J/ohdAnbHmX/pY/qf4YZZf6P++n/WuG1QhezfUA0bg56VrUihBQOx2PFA47D+UOp+jtIxOkpHKJCfStuhpB9okHSDXfmzgEnwH7/4YL9T/wDoEX/2EX/QmJmEDj+VdAAFti2pbcEBbUKCKBs7kkfIYY+m9X8nK5SeQkgzgSLp0gqjOwXvzyO4NnC70j+mi/tL/wBQxuzf/wBFh/8AuP8A54qX2RLDCjzJnIxHIH0IfMIQUwPH2lOoG/s0R7Ne9mf6RB5LQdPkLMr6pg5FyFRslgU6xjWfTtZJogBls/J9/wAXD/exj8D/ANPH/aT/AKRjkc2o2XB7lkp8NZ6SLMiQfq50OliK1CgVrcEEUSPw9hh8l8Q5lhvmJPnTEfwrHLehf8S33fxGH1cbxjSM5usI1nqMp5mlI+cjEfxxBlDfES378UJ/r8Ri6PDFFtliZVewr7sTmg2sY+bj/Xywude4b/XY4h4NqVBTrE/+7SL76R/71wiS5t19Iuvvx0Xxj8P9yD/8WEWbCKXBiSc6SSMZmmI320mwbP1xZPx95xZlPgb6HFVRnJhbwb0ePM5hYpJ3iDAqWULta0OeLO3Hzxv8QeF+kRwFcnm5J8yfhDUAa9iVVeaF3xffGXwt/TJ9/wDA4F9C+IfRcNZdE3tVhrw+SnTp1YEMvmWO6ndD3FEHbleed9xGq4vcaQOL7D5P7+5+/Bbo/wDwsv8Aak/jgXmOP9f+lie5ozDmZAZX37t7bduavv7jE+rT+j4vfv8A2v6x9/8AXA1N/wAQfqf+rFPXfhxQuplypH5uBV7n7N9j/UauceySA5ob3RA5/ZQD+P8ArtiqX+iT+9/BcaX/AOJH9o/9IwqA35yOEaiFBZm33Lbk3upLAb/1RX8QcZXUN69ew+XOx2ofQ/dhu63/AEcP3YWct8X4f9Iw0DRn6nMSy73tyfqTjOdROrbau/t9cFuw+mL0+E/69sNsEqQvtKSKx9HJ6SPcj91/44I9R4x9H8A+gwDoGouNartyPxGNuX4H0ONK8DDs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32774" name="Picture 6" descr="http://www.clipsters.gr/wp-content/uploads/2014/10/Aucland-New-Zelan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l-GR" dirty="0" smtClean="0"/>
              <a:t>ΘΡΗΣΚΕΙΑ</a:t>
            </a:r>
            <a:endParaRPr lang="el-GR" dirty="0"/>
          </a:p>
        </p:txBody>
      </p:sp>
      <p:sp>
        <p:nvSpPr>
          <p:cNvPr id="3" name="2 - Θέση περιεχομένου"/>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el-GR" sz="2400" dirty="0" smtClean="0"/>
              <a:t>Η θρησκευτική ελευθερία είναι απόλυτα σεβαστή στη Νέα Ζηλανδία. Η πλειοψηφία των κατοίκων της χώρας είναι χριστιανοί. </a:t>
            </a:r>
          </a:p>
          <a:p>
            <a:r>
              <a:rPr lang="el-GR" sz="2400" dirty="0" smtClean="0"/>
              <a:t>Το 24% του πληθυσμού ακολουθεί την αγγλικανική εκκλησία, το 18% είναι πρεσβυτεριανοί, το 15% ρωμαιοκαθολικοί, το 10% χριστιανοί άλλων δογμάτων (μεθοδιστές, βαπτιστές, ορθόδοξοι) και το 1% είναι ινδουιστές και βουδιστές. </a:t>
            </a:r>
          </a:p>
          <a:p>
            <a:r>
              <a:rPr lang="el-GR" sz="2400" dirty="0" smtClean="0"/>
              <a:t>Το 32% των κατοίκων της Νέας Ζηλανδίας δεν ακολουθεί κανένα θρήσκευμα ή είναι αγνώστου θρησκεύματος.</a:t>
            </a:r>
          </a:p>
          <a:p>
            <a:pPr>
              <a:buNone/>
            </a:pPr>
            <a:endParaRPr lang="el-GR" dirty="0" smtClean="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l-GR" dirty="0" smtClean="0"/>
              <a:t>ΓΛΩΣΣΑ</a:t>
            </a:r>
            <a:endParaRPr lang="el-GR" dirty="0"/>
          </a:p>
        </p:txBody>
      </p:sp>
      <p:sp>
        <p:nvSpPr>
          <p:cNvPr id="3" name="2 - Θέση περιεχομένου"/>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el-GR" sz="2800" dirty="0" smtClean="0"/>
              <a:t>Επίσημες γλώσσες της Νέας Ζηλανδίας είναι η αγγλική γλώσσα και η γλώσσα </a:t>
            </a:r>
            <a:r>
              <a:rPr lang="el-GR" sz="2800" dirty="0" err="1" smtClean="0"/>
              <a:t>Μαορί</a:t>
            </a:r>
            <a:r>
              <a:rPr lang="el-GR" sz="2800" dirty="0" smtClean="0"/>
              <a:t>. Η αγγλική γλώσσα είναι κυρίαρχη καθώς ομιλείται από το σύνολο σχεδόν του πληθυσμού της χώρας, περιλαμβανομένων και των </a:t>
            </a:r>
            <a:r>
              <a:rPr lang="el-GR" sz="2800" dirty="0" err="1" smtClean="0"/>
              <a:t>Μαορί</a:t>
            </a:r>
            <a:r>
              <a:rPr lang="el-GR" sz="2800" dirty="0" smtClean="0"/>
              <a:t>. Όπως είναι φυσικό, τα αγγλικά της Νέας Ζηλανδίας έχουν υιοθετήσει αρκετές λέξεις από τη γλώσσα των τελευταίων.</a:t>
            </a:r>
            <a:endParaRPr lang="el-GR" sz="2800" dirty="0"/>
          </a:p>
        </p:txBody>
      </p:sp>
    </p:spTree>
  </p:cSld>
  <p:clrMapOvr>
    <a:masterClrMapping/>
  </p:clrMapOvr>
  <p:transition>
    <p:wheel spokes="3"/>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l-GR" dirty="0" smtClean="0"/>
              <a:t>ΕΚΠΑΙΔΕΥΣΗ</a:t>
            </a:r>
            <a:endParaRPr lang="el-GR" dirty="0"/>
          </a:p>
        </p:txBody>
      </p:sp>
      <p:sp>
        <p:nvSpPr>
          <p:cNvPr id="3" name="2 - Θέση περιεχομένου"/>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el-GR" sz="2000" dirty="0" smtClean="0"/>
              <a:t>Το άριστο επίπεδο της δημόσιας εκπαίδευσης της Νέας Ζηλανδίας έχει ως αποτέλεσμα το ποσοστό των εγγράμματων κατοίκων της χώρας να προσεγγίζει το 100%. Η εκπαίδευση είναι δωρεάν και υποχρεωτική για τα παιδιά ηλικίας 6 - 15 χρονών. Η υποχρεωτική εκπαίδευση καλύπτει την πρωτοβάθμια και την πρώτη βαθμίδα της δευτεροβάθμιας εκπαίδευσης. Το 50% των μαθητών συνεχίζει στη δεύτερη βαθμίδα της δευτεροβάθμιας εκπαίδευσης. Ανώτατη εκπαίδευση παρέχεται από τα επτά ΑΕΙ της Νέας Ζηλανδίας και τεχνική εκπαίδευση από τις πολυτεχνικές σχολές της χώρας. Κατά τα τελευταία χρόνια οι φοιτητές των ΑΕΙ υποχρεούνται στην καταβολή διδάκτρων, που καλύπτουν μέρος των εξόδων φοίτησής τους.</a:t>
            </a:r>
            <a:endParaRPr lang="el-GR" sz="2000" dirty="0"/>
          </a:p>
        </p:txBody>
      </p:sp>
    </p:spTree>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l-GR" dirty="0" smtClean="0"/>
              <a:t>ΠΟΛΕΙΣ-ΠΡΩΤΕΥΟΥΣΕΣ</a:t>
            </a:r>
            <a:endParaRPr lang="el-GR" dirty="0"/>
          </a:p>
        </p:txBody>
      </p:sp>
      <p:sp>
        <p:nvSpPr>
          <p:cNvPr id="3" name="2 - Θέση περιεχομένου"/>
          <p:cNvSpPr>
            <a:spLocks noGrp="1"/>
          </p:cNvSpPr>
          <p:nvPr>
            <p:ph idx="1"/>
          </p:nvPr>
        </p:nvSpPr>
        <p:spPr>
          <a:xfrm>
            <a:off x="457200" y="1600200"/>
            <a:ext cx="8229600" cy="4829196"/>
          </a:xfrm>
        </p:spPr>
        <p:style>
          <a:lnRef idx="1">
            <a:schemeClr val="dk1"/>
          </a:lnRef>
          <a:fillRef idx="2">
            <a:schemeClr val="dk1"/>
          </a:fillRef>
          <a:effectRef idx="1">
            <a:schemeClr val="dk1"/>
          </a:effectRef>
          <a:fontRef idx="minor">
            <a:schemeClr val="dk1"/>
          </a:fontRef>
        </p:style>
        <p:txBody>
          <a:bodyPr>
            <a:noAutofit/>
          </a:bodyPr>
          <a:lstStyle/>
          <a:p>
            <a:r>
              <a:rPr lang="el-GR" sz="2000" dirty="0" smtClean="0"/>
              <a:t>Πρωτεύουσα της Νέας Ζηλανδίας είναι το Ουέλινγκτον, λιμάνι και σημαντικό οικονομικό κέντρο της χώρας. Η πόλη του Ουέλινγκτον έχει πληθυσμό 325.700 κατοίκων. Μεγαλύτερο αστικό κέντρο της χώρας είναι η παλιότερη πρωτεύουσα, το </a:t>
            </a:r>
            <a:r>
              <a:rPr lang="el-GR" sz="2000" dirty="0" err="1" smtClean="0"/>
              <a:t>Όκλαντ</a:t>
            </a:r>
            <a:r>
              <a:rPr lang="el-GR" sz="2000" dirty="0" smtClean="0"/>
              <a:t> με 945.000 κατ.. Διαθέτει ένα από τα σημαντικότερα λιμάνια της χώρας και αποτελεί το μεγαλύτερο βιομηχανικό και σημαντικό πολιτιστικό της κέντρο. Άλλα μεγάλα αστικά κέντρα είναι το </a:t>
            </a:r>
            <a:r>
              <a:rPr lang="el-GR" sz="2000" dirty="0" err="1" smtClean="0"/>
              <a:t>Μάνουκαου</a:t>
            </a:r>
            <a:r>
              <a:rPr lang="el-GR" sz="2000" dirty="0" smtClean="0"/>
              <a:t>, με 226.147 κατ., το Χάμιλτον, με 151.800 κατ., το </a:t>
            </a:r>
            <a:r>
              <a:rPr lang="el-GR" sz="2000" dirty="0" err="1" smtClean="0"/>
              <a:t>Ντιούνεντιν</a:t>
            </a:r>
            <a:r>
              <a:rPr lang="el-GR" sz="2000" dirty="0" smtClean="0"/>
              <a:t>  με 113.000 κατ., το Νάπιερ και το Χάστινγκς, στις ανατολικές ακτές του Βόρειου νησιού, τα πολεοδομικά συγκροτήματα των οποίων έχουν ενωθεί και ο συνολικός πληθυσμός τους είναι 110.216 κατ. κ.ά.</a:t>
            </a:r>
            <a:br>
              <a:rPr lang="el-GR" sz="2000" dirty="0" smtClean="0"/>
            </a:br>
            <a:endParaRPr lang="el-GR"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6857999"/>
          </a:xfrm>
        </p:spPr>
        <p:style>
          <a:lnRef idx="1">
            <a:schemeClr val="accent6"/>
          </a:lnRef>
          <a:fillRef idx="2">
            <a:schemeClr val="accent6"/>
          </a:fillRef>
          <a:effectRef idx="1">
            <a:schemeClr val="accent6"/>
          </a:effectRef>
          <a:fontRef idx="minor">
            <a:schemeClr val="dk1"/>
          </a:fontRef>
        </p:style>
        <p:txBody>
          <a:bodyPr/>
          <a:lstStyle/>
          <a:p>
            <a:r>
              <a:rPr lang="el-GR" dirty="0" smtClean="0"/>
              <a:t>ΑΞΙΟΘΕΑΤΑ</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www.otherside.gr/wp-content/uploads/2012/10/diasima-axiotheata-fwtizontai-roz-02.jpg"/>
          <p:cNvPicPr>
            <a:picLocks noChangeAspect="1" noChangeArrowheads="1"/>
          </p:cNvPicPr>
          <p:nvPr/>
        </p:nvPicPr>
        <p:blipFill>
          <a:blip r:embed="rId2"/>
          <a:srcRect/>
          <a:stretch>
            <a:fillRect/>
          </a:stretch>
        </p:blipFill>
        <p:spPr bwMode="auto">
          <a:xfrm>
            <a:off x="0" y="1"/>
            <a:ext cx="9144000" cy="6858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s://estavisa.gr/wp-content/uploads/2015/03/washington-d-c.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philenews.com/data/new-zealand.jpg"/>
          <p:cNvPicPr>
            <a:picLocks noChangeAspect="1" noChangeArrowheads="1"/>
          </p:cNvPicPr>
          <p:nvPr/>
        </p:nvPicPr>
        <p:blipFill>
          <a:blip r:embed="rId2"/>
          <a:srcRect/>
          <a:stretch>
            <a:fillRect/>
          </a:stretch>
        </p:blipFill>
        <p:spPr bwMode="auto">
          <a:xfrm>
            <a:off x="0" y="1"/>
            <a:ext cx="9144000" cy="6858000"/>
          </a:xfrm>
          <a:prstGeom prst="rect">
            <a:avLst/>
          </a:prstGeom>
          <a:noFill/>
        </p:spPr>
      </p:pic>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a:bodyPr>
          <a:lstStyle/>
          <a:p>
            <a:r>
              <a:rPr lang="en-US" b="1" dirty="0" smtClean="0"/>
              <a:t>Christchurch</a:t>
            </a:r>
            <a:endParaRPr lang="el-GR" dirty="0"/>
          </a:p>
        </p:txBody>
      </p:sp>
    </p:spTree>
  </p:cSld>
  <p:clrMapOvr>
    <a:masterClrMapping/>
  </p:clrMapOvr>
  <p:transition>
    <p:wheel spokes="3"/>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lickatlife.gr/fu/p/23583/632/10000/0x00000000004d44ac/1/christchurch-nea-zilandia.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a:bodyPr>
          <a:lstStyle/>
          <a:p>
            <a:r>
              <a:rPr lang="en-US" b="1" dirty="0" err="1" smtClean="0"/>
              <a:t>Rotorua</a:t>
            </a:r>
            <a:endParaRPr lang="el-GR" dirty="0"/>
          </a:p>
        </p:txBody>
      </p:sp>
    </p:spTree>
  </p:cSld>
  <p:clrMapOvr>
    <a:masterClrMapping/>
  </p:clrMapOvr>
  <p:transition>
    <p:pull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www.clickatlife.gr/fu/p/23585/632/10000/0x00000000004d44b7/1/rotorua-nea-zilandia.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strips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a:bodyPr>
          <a:lstStyle/>
          <a:p>
            <a:r>
              <a:rPr lang="el-GR" dirty="0" smtClean="0"/>
              <a:t>ΑΠΟ </a:t>
            </a:r>
            <a:br>
              <a:rPr lang="el-GR" dirty="0" smtClean="0"/>
            </a:br>
            <a:r>
              <a:rPr lang="el-GR" dirty="0" smtClean="0"/>
              <a:t>ΕΛΕΝΑ ΣΕΙΤΙΔΟΥ</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214290"/>
            <a:ext cx="8501122" cy="1143000"/>
          </a:xfrm>
        </p:spPr>
        <p:style>
          <a:lnRef idx="1">
            <a:schemeClr val="accent4"/>
          </a:lnRef>
          <a:fillRef idx="2">
            <a:schemeClr val="accent4"/>
          </a:fillRef>
          <a:effectRef idx="1">
            <a:schemeClr val="accent4"/>
          </a:effectRef>
          <a:fontRef idx="minor">
            <a:schemeClr val="dk1"/>
          </a:fontRef>
        </p:style>
        <p:txBody>
          <a:bodyPr/>
          <a:lstStyle/>
          <a:p>
            <a:r>
              <a:rPr lang="el-GR" dirty="0" smtClean="0"/>
              <a:t>ΔΗΜΟΓΡΑΦΙΑ</a:t>
            </a:r>
            <a:endParaRPr lang="el-GR" dirty="0"/>
          </a:p>
        </p:txBody>
      </p:sp>
      <p:sp>
        <p:nvSpPr>
          <p:cNvPr id="3" name="2 - Θέση περιεχομένου"/>
          <p:cNvSpPr>
            <a:spLocks noGrp="1"/>
          </p:cNvSpPr>
          <p:nvPr>
            <p:ph idx="1"/>
          </p:nvPr>
        </p:nvSpPr>
        <p:spPr>
          <a:xfrm>
            <a:off x="214282" y="1600200"/>
            <a:ext cx="8472518" cy="4972072"/>
          </a:xfrm>
        </p:spPr>
        <p:style>
          <a:lnRef idx="1">
            <a:schemeClr val="accent4"/>
          </a:lnRef>
          <a:fillRef idx="2">
            <a:schemeClr val="accent4"/>
          </a:fillRef>
          <a:effectRef idx="1">
            <a:schemeClr val="accent4"/>
          </a:effectRef>
          <a:fontRef idx="minor">
            <a:schemeClr val="dk1"/>
          </a:fontRef>
        </p:style>
        <p:txBody>
          <a:bodyPr>
            <a:noAutofit/>
          </a:bodyPr>
          <a:lstStyle/>
          <a:p>
            <a:r>
              <a:rPr lang="el-GR" sz="2200" dirty="0"/>
              <a:t>Η Νέα Ζηλανδία διαθέτει πληθυσμό 4,6 εκατομμύρια κατοίκους. Περίπου 70% είναι λευκοί </a:t>
            </a:r>
            <a:r>
              <a:rPr lang="el-GR" sz="2200" dirty="0">
                <a:hlinkClick r:id="rId2" tooltip="Ευρώπη"/>
              </a:rPr>
              <a:t>Ευρωπαϊκής</a:t>
            </a:r>
            <a:r>
              <a:rPr lang="el-GR" sz="2200" dirty="0"/>
              <a:t> καταγωγής. Ένα μεγάλο ποσοστό των λευκών </a:t>
            </a:r>
            <a:r>
              <a:rPr lang="el-GR" sz="2200" dirty="0" err="1"/>
              <a:t>Νεοζηλανδών</a:t>
            </a:r>
            <a:r>
              <a:rPr lang="el-GR" sz="2200" dirty="0"/>
              <a:t> είναι σκωτσέζικης καταγωγής. Οι </a:t>
            </a:r>
            <a:r>
              <a:rPr lang="el-GR" sz="2200" dirty="0" err="1">
                <a:hlinkClick r:id="rId3" tooltip="Μαορί"/>
              </a:rPr>
              <a:t>Μαορί</a:t>
            </a:r>
            <a:r>
              <a:rPr lang="el-GR" sz="2200" dirty="0"/>
              <a:t> είναι η δεύτερη μεγαλύτερη εθνική ομάδα(14,7%, συμπεριλαμβανομένων και αυτών που έχουν εν μέρει </a:t>
            </a:r>
            <a:r>
              <a:rPr lang="el-GR" sz="2200" dirty="0" err="1"/>
              <a:t>Μαορί</a:t>
            </a:r>
            <a:r>
              <a:rPr lang="el-GR" sz="2200" dirty="0"/>
              <a:t> καταγωγή</a:t>
            </a:r>
            <a:r>
              <a:rPr lang="el-GR" sz="2200" dirty="0" smtClean="0"/>
              <a:t>).</a:t>
            </a:r>
          </a:p>
          <a:p>
            <a:r>
              <a:rPr lang="el-GR" sz="2200" dirty="0" smtClean="0"/>
              <a:t> </a:t>
            </a:r>
            <a:r>
              <a:rPr lang="el-GR" sz="2200" dirty="0"/>
              <a:t>Άλλες ομάδες είναι αυτοί με </a:t>
            </a:r>
            <a:r>
              <a:rPr lang="el-GR" sz="2200" dirty="0" smtClean="0">
                <a:hlinkClick r:id="rId4" tooltip="Ασία"/>
              </a:rPr>
              <a:t>Ασιατική</a:t>
            </a:r>
            <a:r>
              <a:rPr lang="el-GR" sz="2200" dirty="0" smtClean="0"/>
              <a:t> καταγωγή </a:t>
            </a:r>
            <a:r>
              <a:rPr lang="el-GR" sz="2200" dirty="0"/>
              <a:t>(6,6%) και Ειρηνικών Νήσων (6,5%). </a:t>
            </a:r>
            <a:endParaRPr lang="el-GR" sz="2200" dirty="0" smtClean="0"/>
          </a:p>
          <a:p>
            <a:r>
              <a:rPr lang="el-GR" sz="2200" dirty="0" smtClean="0"/>
              <a:t>Σύμφωνα </a:t>
            </a:r>
            <a:r>
              <a:rPr lang="el-GR" sz="2200" dirty="0"/>
              <a:t>με εκτιμήσεις για το 2015, το προσδόκιμο ζωής στους άνδρες είναι 78,97 χρόνια, στις γυναίκες 83,22 χρόνια και στο σύνολο του πληθυσμού τα 81,05 </a:t>
            </a:r>
            <a:r>
              <a:rPr lang="el-GR" sz="2200" dirty="0" smtClean="0"/>
              <a:t>χρόνια</a:t>
            </a:r>
            <a:endParaRPr lang="el-GR" sz="2200" dirty="0"/>
          </a:p>
        </p:txBody>
      </p: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142852"/>
            <a:ext cx="8358246" cy="642942"/>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l-GR" dirty="0" smtClean="0"/>
              <a:t>ΠΟΛΙΤΙΣΜΟΣ</a:t>
            </a:r>
            <a:endParaRPr lang="el-GR" dirty="0"/>
          </a:p>
        </p:txBody>
      </p:sp>
      <p:sp>
        <p:nvSpPr>
          <p:cNvPr id="3" name="2 - Θέση περιεχομένου"/>
          <p:cNvSpPr>
            <a:spLocks noGrp="1"/>
          </p:cNvSpPr>
          <p:nvPr>
            <p:ph idx="1"/>
          </p:nvPr>
        </p:nvSpPr>
        <p:spPr>
          <a:xfrm>
            <a:off x="357158" y="928670"/>
            <a:ext cx="8329642" cy="5715040"/>
          </a:xfrm>
        </p:spPr>
        <p:style>
          <a:lnRef idx="1">
            <a:schemeClr val="accent4"/>
          </a:lnRef>
          <a:fillRef idx="2">
            <a:schemeClr val="accent4"/>
          </a:fillRef>
          <a:effectRef idx="1">
            <a:schemeClr val="accent4"/>
          </a:effectRef>
          <a:fontRef idx="minor">
            <a:schemeClr val="dk1"/>
          </a:fontRef>
        </p:style>
        <p:txBody>
          <a:bodyPr>
            <a:noAutofit/>
          </a:bodyPr>
          <a:lstStyle/>
          <a:p>
            <a:r>
              <a:rPr lang="el-GR" sz="2000" dirty="0"/>
              <a:t>Η Νέα Ζηλανδία έχει ποικιλόμορφη σύγχρονη κουλτούρα με επιρροές από </a:t>
            </a:r>
            <a:r>
              <a:rPr lang="el-GR" sz="2000" dirty="0" err="1">
                <a:hlinkClick r:id="rId2" tooltip="Μαορί"/>
              </a:rPr>
              <a:t>Μαορί</a:t>
            </a:r>
            <a:r>
              <a:rPr lang="el-GR" sz="2000" dirty="0"/>
              <a:t>, Βρετανούς και άλλους Ευρωπαίους μετανάστες και πιο πρόσφατα από Πολυνησιακούς πολιτισμούς. Πολλά στοιχεία πολιτισμού έχουν την καταγωγή τους από τους πρώτους Σκωτσέζους αποίκους και λέγεται πως η χώρα έχει περισσότερες μπάντες </a:t>
            </a:r>
            <a:r>
              <a:rPr lang="el-GR" sz="2000" dirty="0">
                <a:hlinkClick r:id="rId3" tooltip="Γκάιντα"/>
              </a:rPr>
              <a:t>γκάιντας</a:t>
            </a:r>
            <a:r>
              <a:rPr lang="el-GR" sz="2000" dirty="0"/>
              <a:t> απ' ότι η </a:t>
            </a:r>
            <a:r>
              <a:rPr lang="el-GR" sz="2000" dirty="0">
                <a:hlinkClick r:id="rId4" tooltip="Σκωτία"/>
              </a:rPr>
              <a:t>Σκωτία</a:t>
            </a:r>
            <a:r>
              <a:rPr lang="el-GR" sz="2000" dirty="0"/>
              <a:t>.</a:t>
            </a:r>
          </a:p>
          <a:p>
            <a:r>
              <a:rPr lang="el-GR" sz="2000" dirty="0"/>
              <a:t>Ο προ ευρωπαϊκής επαφής </a:t>
            </a:r>
            <a:r>
              <a:rPr lang="el-GR" sz="2000" dirty="0">
                <a:hlinkClick r:id="rId5" tooltip="Πολιτισμός"/>
              </a:rPr>
              <a:t>πολιτισμός</a:t>
            </a:r>
            <a:r>
              <a:rPr lang="el-GR" sz="2000" dirty="0"/>
              <a:t> των </a:t>
            </a:r>
            <a:r>
              <a:rPr lang="el-GR" sz="2000" dirty="0" err="1"/>
              <a:t>Μαορί</a:t>
            </a:r>
            <a:r>
              <a:rPr lang="el-GR" sz="2000" dirty="0"/>
              <a:t> δεν είχε μεταλλικά </a:t>
            </a:r>
            <a:r>
              <a:rPr lang="el-GR" sz="2000" dirty="0">
                <a:hlinkClick r:id="rId6" tooltip="Εργαλείο"/>
              </a:rPr>
              <a:t>εργαλεία</a:t>
            </a:r>
            <a:r>
              <a:rPr lang="el-GR" sz="2000" dirty="0"/>
              <a:t>, </a:t>
            </a:r>
            <a:r>
              <a:rPr lang="el-GR" sz="2000" dirty="0" smtClean="0"/>
              <a:t>βασίζονταν </a:t>
            </a:r>
            <a:r>
              <a:rPr lang="el-GR" sz="2000" dirty="0"/>
              <a:t>στην πέτρα και το ξύλο. Οι σύγχρονοι </a:t>
            </a:r>
            <a:r>
              <a:rPr lang="el-GR" sz="2000" dirty="0" err="1"/>
              <a:t>Μαορί</a:t>
            </a:r>
            <a:r>
              <a:rPr lang="el-GR" sz="2000" dirty="0"/>
              <a:t> δεν ζουν με παραδοσιακό τρόπο ζωής. Στοιχεία του πολιτισμού </a:t>
            </a:r>
            <a:r>
              <a:rPr lang="el-GR" sz="2000" dirty="0" err="1"/>
              <a:t>Μαορί</a:t>
            </a:r>
            <a:r>
              <a:rPr lang="el-GR" sz="2000" dirty="0"/>
              <a:t> επιβιώνουν και η Κυβέρνηση ενεργά τα προωθεί σε όλους τους </a:t>
            </a:r>
            <a:r>
              <a:rPr lang="el-GR" sz="2000" dirty="0" err="1"/>
              <a:t>Νεοζηλανδούς</a:t>
            </a:r>
            <a:r>
              <a:rPr lang="el-GR" sz="2000" dirty="0"/>
              <a:t>, και πολλά προστατεύονται από τη Συνθήκη του </a:t>
            </a:r>
            <a:r>
              <a:rPr lang="el-GR" sz="2000" dirty="0" err="1"/>
              <a:t>Γουαϊτάνγκι</a:t>
            </a:r>
            <a:r>
              <a:rPr lang="el-GR" sz="2000" dirty="0" smtClean="0"/>
              <a:t>.</a:t>
            </a:r>
          </a:p>
          <a:p>
            <a:r>
              <a:rPr lang="el-GR" sz="2000" dirty="0" smtClean="0"/>
              <a:t> </a:t>
            </a:r>
            <a:r>
              <a:rPr lang="el-GR" sz="2000" dirty="0"/>
              <a:t>Η χρήση της </a:t>
            </a:r>
            <a:r>
              <a:rPr lang="el-GR" sz="2000" dirty="0" err="1">
                <a:hlinkClick r:id="rId7" tooltip="Μαορί γλώσσα"/>
              </a:rPr>
              <a:t>Μαορί</a:t>
            </a:r>
            <a:r>
              <a:rPr lang="el-GR" sz="2000" dirty="0">
                <a:hlinkClick r:id="rId7" tooltip="Μαορί γλώσσα"/>
              </a:rPr>
              <a:t> γλώσσας</a:t>
            </a:r>
            <a:r>
              <a:rPr lang="el-GR" sz="2000" dirty="0"/>
              <a:t> (</a:t>
            </a:r>
            <a:r>
              <a:rPr lang="el-GR" sz="2000" dirty="0" err="1"/>
              <a:t>Te</a:t>
            </a:r>
            <a:r>
              <a:rPr lang="el-GR" sz="2000" dirty="0"/>
              <a:t> </a:t>
            </a:r>
            <a:r>
              <a:rPr lang="el-GR" sz="2000" dirty="0" err="1"/>
              <a:t>Reo</a:t>
            </a:r>
            <a:r>
              <a:rPr lang="el-GR" sz="2000" dirty="0"/>
              <a:t> </a:t>
            </a:r>
            <a:r>
              <a:rPr lang="el-GR" sz="2000" dirty="0" err="1"/>
              <a:t>Māori</a:t>
            </a:r>
            <a:r>
              <a:rPr lang="el-GR" sz="2000" dirty="0"/>
              <a:t>) ως ζωντανή γλώσσα κοινότητας παρέμεινε μόνο σε μερικές απομονωμένες περιοχές στα μεταπολεμικά χρόνια, αλλά σήμερα περνά από φάση </a:t>
            </a:r>
            <a:r>
              <a:rPr lang="el-GR" sz="2000" dirty="0" smtClean="0"/>
              <a:t>αναγέννησης με </a:t>
            </a:r>
            <a:r>
              <a:rPr lang="el-GR" sz="2000" dirty="0"/>
              <a:t>γενναιόδωρη υποστήριξη από το κράτος για σχολεία μέσης εκπαίδευσης με </a:t>
            </a:r>
            <a:r>
              <a:rPr lang="el-GR" sz="2000" dirty="0" err="1"/>
              <a:t>Μαορί</a:t>
            </a:r>
            <a:r>
              <a:rPr lang="el-GR" sz="2000" dirty="0"/>
              <a:t> γλώσσα και ένα τηλεοπτικό κανάλι στη γλώσσα </a:t>
            </a:r>
            <a:r>
              <a:rPr lang="el-GR" sz="2000" dirty="0" err="1"/>
              <a:t>Μαορί</a:t>
            </a:r>
            <a:r>
              <a:rPr lang="el-GR" sz="2000" dirty="0" smtClean="0"/>
              <a:t>.</a:t>
            </a:r>
            <a:endParaRPr lang="el-GR" sz="2000" dirty="0"/>
          </a:p>
          <a:p>
            <a:pPr>
              <a:buNone/>
            </a:pPr>
            <a:endParaRPr lang="el-GR" sz="2000"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www.a-sports.gr/uploads/editor/nea-zilandia.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329642" cy="1143000"/>
          </a:xfrm>
        </p:spPr>
        <p:style>
          <a:lnRef idx="1">
            <a:schemeClr val="accent5"/>
          </a:lnRef>
          <a:fillRef idx="2">
            <a:schemeClr val="accent5"/>
          </a:fillRef>
          <a:effectRef idx="1">
            <a:schemeClr val="accent5"/>
          </a:effectRef>
          <a:fontRef idx="minor">
            <a:schemeClr val="dk1"/>
          </a:fontRef>
        </p:style>
        <p:txBody>
          <a:bodyPr/>
          <a:lstStyle/>
          <a:p>
            <a:r>
              <a:rPr lang="el-GR" dirty="0" smtClean="0"/>
              <a:t>ΧΛΩΡΙΔΑ ΠΑΝΙΔΑ</a:t>
            </a:r>
            <a:endParaRPr lang="el-GR" dirty="0"/>
          </a:p>
        </p:txBody>
      </p:sp>
      <p:sp>
        <p:nvSpPr>
          <p:cNvPr id="3" name="2 - Θέση περιεχομένου"/>
          <p:cNvSpPr>
            <a:spLocks noGrp="1"/>
          </p:cNvSpPr>
          <p:nvPr>
            <p:ph idx="1"/>
          </p:nvPr>
        </p:nvSpPr>
        <p:spPr>
          <a:xfrm>
            <a:off x="457200" y="1500174"/>
            <a:ext cx="8329642" cy="5072098"/>
          </a:xfrm>
        </p:spPr>
        <p:style>
          <a:lnRef idx="1">
            <a:schemeClr val="accent5"/>
          </a:lnRef>
          <a:fillRef idx="2">
            <a:schemeClr val="accent5"/>
          </a:fillRef>
          <a:effectRef idx="1">
            <a:schemeClr val="accent5"/>
          </a:effectRef>
          <a:fontRef idx="minor">
            <a:schemeClr val="dk1"/>
          </a:fontRef>
        </p:style>
        <p:txBody>
          <a:bodyPr>
            <a:normAutofit fontScale="55000" lnSpcReduction="20000"/>
          </a:bodyPr>
          <a:lstStyle/>
          <a:p>
            <a:r>
              <a:rPr lang="el-GR" sz="3800" dirty="0"/>
              <a:t>Εξαιτίας της μακράς απομόνωσης από τον υπόλοιπο κόσμο, και της νησιωτικής βιογεωγραφίας της η Νέα Ζηλανδία έχει μοναδική χλωρίδα και πανίδα. Περίπου το 80 τοις εκατό της χλωρίδας της συναντάται μόνο στη Νέα Ζηλανδία, συμπεριλαμβανομένων περισσότερων από 40 ενδημικά </a:t>
            </a:r>
            <a:r>
              <a:rPr lang="el-GR" sz="3800" dirty="0" smtClean="0"/>
              <a:t>είδη.</a:t>
            </a:r>
            <a:endParaRPr lang="el-GR" sz="3800" dirty="0"/>
          </a:p>
          <a:p>
            <a:r>
              <a:rPr lang="el-GR" sz="3800" dirty="0"/>
              <a:t>Μέχρι την άφιξη των πρώτων ανθρώπων, το 80% της γης καλυπτόταν από δάση και , εξαιρουμένων δύο ειδών </a:t>
            </a:r>
            <a:r>
              <a:rPr lang="el-GR" sz="3800" dirty="0">
                <a:hlinkClick r:id="rId2" tooltip="Νυχτερίδα"/>
              </a:rPr>
              <a:t>νυχτερίδας</a:t>
            </a:r>
            <a:r>
              <a:rPr lang="el-GR" sz="3800" dirty="0"/>
              <a:t>, δεν υπήρχαν μη-θαλάσσια θηλαστικά. Τα δάση της κατοικούνταν από μια ποικιλία πτηνών μεταξύ των οποίων το </a:t>
            </a:r>
            <a:r>
              <a:rPr lang="el-GR" sz="3800" dirty="0" err="1">
                <a:hlinkClick r:id="rId3" tooltip="Μόα (δεν έχει γραφτεί ακόμα)"/>
              </a:rPr>
              <a:t>μόα</a:t>
            </a:r>
            <a:r>
              <a:rPr lang="el-GR" sz="3800" dirty="0"/>
              <a:t>, που έχει πια εκλείψει, το </a:t>
            </a:r>
            <a:r>
              <a:rPr lang="el-GR" sz="3800" dirty="0" err="1">
                <a:hlinkClick r:id="rId4" tooltip="Κίουι"/>
              </a:rPr>
              <a:t>κίουι</a:t>
            </a:r>
            <a:r>
              <a:rPr lang="el-GR" sz="3800" dirty="0"/>
              <a:t>, το </a:t>
            </a:r>
            <a:r>
              <a:rPr lang="el-GR" sz="3800" dirty="0" err="1">
                <a:hlinkClick r:id="rId5" tooltip="Κακάπο"/>
              </a:rPr>
              <a:t>κακάπο</a:t>
            </a:r>
            <a:r>
              <a:rPr lang="el-GR" sz="3800" dirty="0"/>
              <a:t> και το </a:t>
            </a:r>
            <a:r>
              <a:rPr lang="el-GR" sz="3800" dirty="0" err="1">
                <a:hlinkClick r:id="rId6" tooltip="Τακαχέ (δεν έχει γραφτεί ακόμα)"/>
              </a:rPr>
              <a:t>τακαχέ</a:t>
            </a:r>
            <a:r>
              <a:rPr lang="el-GR" sz="3800" dirty="0"/>
              <a:t>, που κινδυνεύουν όλα με εξαφάνιση εξαιτίας της ανθρώπινης δράσης. </a:t>
            </a:r>
            <a:r>
              <a:rPr lang="el-GR" sz="3800" dirty="0" smtClean="0"/>
              <a:t>Ο </a:t>
            </a:r>
            <a:r>
              <a:rPr lang="el-GR" sz="3800" dirty="0" smtClean="0">
                <a:hlinkClick r:id="rId7" tooltip="Αετός του Χάαστ (δεν έχει γραφτεί ακόμα)"/>
              </a:rPr>
              <a:t>αετός </a:t>
            </a:r>
            <a:r>
              <a:rPr lang="el-GR" sz="3800" dirty="0">
                <a:hlinkClick r:id="rId7" tooltip="Αετός του Χάαστ (δεν έχει γραφτεί ακόμα)"/>
              </a:rPr>
              <a:t>του </a:t>
            </a:r>
            <a:r>
              <a:rPr lang="el-GR" sz="3800" dirty="0" err="1">
                <a:hlinkClick r:id="rId7" tooltip="Αετός του Χάαστ (δεν έχει γραφτεί ακόμα)"/>
              </a:rPr>
              <a:t>Χάαστ</a:t>
            </a:r>
            <a:r>
              <a:rPr lang="el-GR" sz="3800" dirty="0"/>
              <a:t> ήταν το μεγαλύτερο αρπακτικό πουλί του κόσμου προτού εκλείψει, ενώ μοναδικοί είναι και οι </a:t>
            </a:r>
            <a:r>
              <a:rPr lang="el-GR" sz="3800" dirty="0" smtClean="0">
                <a:hlinkClick r:id="rId8" tooltip="Παπαγάλος"/>
              </a:rPr>
              <a:t>παπαγάλοι</a:t>
            </a:r>
            <a:r>
              <a:rPr lang="el-GR" sz="3800" dirty="0" smtClean="0"/>
              <a:t> </a:t>
            </a:r>
            <a:r>
              <a:rPr lang="el-GR" sz="3800" dirty="0" smtClean="0">
                <a:hlinkClick r:id="rId9" tooltip="Κακά (παπαγάλος) (δεν έχει γραφτεί ακόμα)"/>
              </a:rPr>
              <a:t>Κακά</a:t>
            </a:r>
            <a:r>
              <a:rPr lang="el-GR" sz="3800" dirty="0"/>
              <a:t> και </a:t>
            </a:r>
            <a:r>
              <a:rPr lang="el-GR" sz="3800" dirty="0">
                <a:hlinkClick r:id="rId10" tooltip="Κέα (παπαγάλος) (δεν έχει γραφτεί ακόμα)"/>
              </a:rPr>
              <a:t>Κέα</a:t>
            </a:r>
            <a:r>
              <a:rPr lang="el-GR" sz="3800" dirty="0"/>
              <a:t>. Στα ερπετά περιλαμβάνονται τα </a:t>
            </a:r>
            <a:r>
              <a:rPr lang="el-GR" sz="3800" dirty="0" err="1"/>
              <a:t>σκίνκ</a:t>
            </a:r>
            <a:r>
              <a:rPr lang="el-GR" sz="3800" dirty="0"/>
              <a:t>, </a:t>
            </a:r>
            <a:r>
              <a:rPr lang="el-GR" sz="3800" dirty="0" err="1"/>
              <a:t>γκέκο</a:t>
            </a:r>
            <a:r>
              <a:rPr lang="el-GR" sz="3800" dirty="0"/>
              <a:t> και </a:t>
            </a:r>
            <a:r>
              <a:rPr lang="el-GR" sz="3800" dirty="0" err="1">
                <a:hlinkClick r:id="rId11" tooltip="Τουατάρα (δεν έχει γραφτεί ακόμα)"/>
              </a:rPr>
              <a:t>Τουατάρα</a:t>
            </a:r>
            <a:r>
              <a:rPr lang="el-GR" sz="3800" dirty="0"/>
              <a:t>. Δεν υπάρχουν φίδια αλλά υπάρχουν πολλά είδη εντόμων, μεταξύ των οποίων και η γουέτα</a:t>
            </a:r>
            <a:r>
              <a:rPr lang="el-GR" dirty="0"/>
              <a:t>.</a:t>
            </a:r>
          </a:p>
          <a:p>
            <a:endParaRPr lang="el-GR"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l-GR" dirty="0" smtClean="0"/>
              <a:t>ΔΙΑΚΥΒΕΡΝΗΣΗ</a:t>
            </a:r>
            <a:endParaRPr lang="el-GR" dirty="0"/>
          </a:p>
        </p:txBody>
      </p:sp>
      <p:sp>
        <p:nvSpPr>
          <p:cNvPr id="3" name="2 - Θέση περιεχομένου"/>
          <p:cNvSpPr>
            <a:spLocks noGrp="1"/>
          </p:cNvSpPr>
          <p:nvPr>
            <p:ph idx="1"/>
          </p:nvPr>
        </p:nvSpPr>
        <p:spPr>
          <a:xfrm>
            <a:off x="457200" y="1600200"/>
            <a:ext cx="8229600" cy="5043510"/>
          </a:xfrm>
        </p:spPr>
        <p:style>
          <a:lnRef idx="1">
            <a:schemeClr val="accent5"/>
          </a:lnRef>
          <a:fillRef idx="2">
            <a:schemeClr val="accent5"/>
          </a:fillRef>
          <a:effectRef idx="1">
            <a:schemeClr val="accent5"/>
          </a:effectRef>
          <a:fontRef idx="minor">
            <a:schemeClr val="dk1"/>
          </a:fontRef>
        </p:style>
        <p:txBody>
          <a:bodyPr>
            <a:noAutofit/>
          </a:bodyPr>
          <a:lstStyle/>
          <a:p>
            <a:r>
              <a:rPr lang="el-GR" sz="2000" dirty="0"/>
              <a:t>Η χώρα είναι </a:t>
            </a:r>
            <a:r>
              <a:rPr lang="el-GR" sz="2000" dirty="0" err="1">
                <a:hlinkClick r:id="rId2" tooltip="Βασιλευομένη κοινοβουλευτική δημοκρατία"/>
              </a:rPr>
              <a:t>Βασιλευομένη</a:t>
            </a:r>
            <a:r>
              <a:rPr lang="el-GR" sz="2000" dirty="0">
                <a:hlinkClick r:id="rId2" tooltip="Βασιλευομένη κοινοβουλευτική δημοκρατία"/>
              </a:rPr>
              <a:t> κοινοβουλευτική δημοκρατία</a:t>
            </a:r>
            <a:r>
              <a:rPr lang="el-GR" sz="2000" dirty="0"/>
              <a:t>. Με την Πράξη των Βασιλικών Τίτλων της Νέας Ζηλανδίας (</a:t>
            </a:r>
            <a:r>
              <a:rPr lang="el-GR" sz="2000" dirty="0">
                <a:hlinkClick r:id="rId3" tooltip="1953"/>
              </a:rPr>
              <a:t>1953</a:t>
            </a:r>
            <a:r>
              <a:rPr lang="el-GR" sz="2000" dirty="0"/>
              <a:t>),</a:t>
            </a:r>
            <a:r>
              <a:rPr lang="el-GR" sz="2000" dirty="0">
                <a:hlinkClick r:id="rId4" tooltip="Βασίλισσα της Νέας Ζηλανδίας"/>
              </a:rPr>
              <a:t>Βασίλισσα της Νέας Ζηλανδίας</a:t>
            </a:r>
            <a:r>
              <a:rPr lang="el-GR" sz="2000" dirty="0"/>
              <a:t> είναι η </a:t>
            </a:r>
            <a:r>
              <a:rPr lang="el-GR" sz="2000" dirty="0">
                <a:hlinkClick r:id="rId5" tooltip="Βασίλισσα Ελισάβετ Β' του Ηνωμένου Βασιλείου"/>
              </a:rPr>
              <a:t>Βασίλισσα Ελισάβετ Β' του Ηνωμένου Βασιλείου</a:t>
            </a:r>
            <a:r>
              <a:rPr lang="el-GR" sz="2000" dirty="0"/>
              <a:t> και εκπροσωπείται ως αρχηγός κράτους από τον Γενικό Κυβερνήτη, την Βαρόνη </a:t>
            </a:r>
            <a:r>
              <a:rPr lang="el-GR" sz="2000" dirty="0" err="1">
                <a:hlinkClick r:id="rId6" tooltip="Σίλβια Καρτράιτ"/>
              </a:rPr>
              <a:t>Σίλβια</a:t>
            </a:r>
            <a:r>
              <a:rPr lang="el-GR" sz="2000" dirty="0">
                <a:hlinkClick r:id="rId6" tooltip="Σίλβια Καρτράιτ"/>
              </a:rPr>
              <a:t> </a:t>
            </a:r>
            <a:r>
              <a:rPr lang="el-GR" sz="2000" dirty="0" err="1">
                <a:hlinkClick r:id="rId6" tooltip="Σίλβια Καρτράιτ"/>
              </a:rPr>
              <a:t>Καρτράιτ</a:t>
            </a:r>
            <a:r>
              <a:rPr lang="el-GR" sz="2000" dirty="0"/>
              <a:t>.</a:t>
            </a:r>
          </a:p>
          <a:p>
            <a:r>
              <a:rPr lang="el-GR" sz="2000" dirty="0"/>
              <a:t>Το </a:t>
            </a:r>
            <a:r>
              <a:rPr lang="el-GR" sz="2000" dirty="0">
                <a:hlinkClick r:id="rId7" tooltip="Κοινοβούλιο της Νέας Ζηλανδίας"/>
              </a:rPr>
              <a:t>Κοινοβούλιο της Νέας Ζηλανδίας</a:t>
            </a:r>
            <a:r>
              <a:rPr lang="el-GR" sz="2000" dirty="0"/>
              <a:t> έχει μόνο ένα σώμα, τον Οίκο των Αντιπροσώπων που συνήθως έχει έδρες για 120 μέλη του Κοινοβουλίου. Κοινοβουλευτικές εκλογές λαμβάνουν χώρα κάθε τρία χρόνια με κάποια μορφή αναλογικής εκπροσώπησης. Κατά τις γενικές εκλογές του </a:t>
            </a:r>
            <a:r>
              <a:rPr lang="el-GR" sz="2000" dirty="0">
                <a:hlinkClick r:id="rId8" tooltip="2005"/>
              </a:rPr>
              <a:t>2005</a:t>
            </a:r>
            <a:r>
              <a:rPr lang="el-GR" sz="2000" dirty="0"/>
              <a:t> δημιουργήθηκε μία επιπλέον έδρα (καταλαμβανόμενη από το </a:t>
            </a:r>
            <a:r>
              <a:rPr lang="el-GR" sz="2000" dirty="0">
                <a:hlinkClick r:id="rId9" tooltip="Κόμμα Μαορί (δεν έχει γραφτεί ακόμα)"/>
              </a:rPr>
              <a:t>Κόμμα </a:t>
            </a:r>
            <a:r>
              <a:rPr lang="el-GR" sz="2000" dirty="0" err="1">
                <a:hlinkClick r:id="rId9" tooltip="Κόμμα Μαορί (δεν έχει γραφτεί ακόμα)"/>
              </a:rPr>
              <a:t>Μαορί</a:t>
            </a:r>
            <a:r>
              <a:rPr lang="el-GR" sz="2000" dirty="0"/>
              <a:t>), εξαιτίας του γεγονότος πως το κόμμα αυτό κέρδισε περισσότερες ψήφους στα εκλογικά του σώματα παρά αναλογικά.</a:t>
            </a:r>
          </a:p>
          <a:p>
            <a:pPr>
              <a:buNone/>
            </a:pPr>
            <a:endParaRPr lang="el-GR" sz="2000" dirty="0"/>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clickatlife.gr/fu/p/23579/632/395/0x00000000004d4494/2/nea-zilandia.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l-GR" dirty="0" smtClean="0"/>
              <a:t>ΚΛΙΜΑ</a:t>
            </a:r>
            <a:endParaRPr lang="el-GR" dirty="0"/>
          </a:p>
        </p:txBody>
      </p:sp>
      <p:sp>
        <p:nvSpPr>
          <p:cNvPr id="3" name="2 - Θέση περιεχομένου"/>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el-GR" dirty="0"/>
              <a:t>Το κλίμα της Νέας Ζηλανδίας, που καθορίζεται από τη θέση της στη νότια εύκρατη ζώνη, ανάμεσα σε εκτεταμένες θαλάσσιες μάζες, είναι ήπιο. </a:t>
            </a:r>
            <a:r>
              <a:rPr lang="el-GR" dirty="0" smtClean="0"/>
              <a:t>Το </a:t>
            </a:r>
            <a:r>
              <a:rPr lang="el-GR" dirty="0"/>
              <a:t>βόρειο άκρο της χώρας είναι αρκετά θερμότερο από το νότιο άκρο της. Σε γενικές γραμμές, το Βόρειο νησί έχει ηπιότερο κλίμα και λιγότερες βροχοπτώσεις από το Νότιο. </a:t>
            </a:r>
          </a:p>
        </p:txBody>
      </p:sp>
    </p:spTree>
  </p:cSld>
  <p:clrMapOvr>
    <a:masterClrMapping/>
  </p:clrMapOvr>
  <p:transition>
    <p:circle/>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TotalTime>
  <Words>598</Words>
  <Application>Microsoft Office PowerPoint</Application>
  <PresentationFormat>Προβολή στην οθόνη (4:3)</PresentationFormat>
  <Paragraphs>35</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Θέμα του Office</vt:lpstr>
      <vt:lpstr>ΝΕΑ ΖΗΛΑΝΔΙΑ</vt:lpstr>
      <vt:lpstr>Διαφάνεια 2</vt:lpstr>
      <vt:lpstr>ΔΗΜΟΓΡΑΦΙΑ</vt:lpstr>
      <vt:lpstr>ΠΟΛΙΤΙΣΜΟΣ</vt:lpstr>
      <vt:lpstr>Διαφάνεια 5</vt:lpstr>
      <vt:lpstr>ΧΛΩΡΙΔΑ ΠΑΝΙΔΑ</vt:lpstr>
      <vt:lpstr>ΔΙΑΚΥΒΕΡΝΗΣΗ</vt:lpstr>
      <vt:lpstr>Διαφάνεια 8</vt:lpstr>
      <vt:lpstr>ΚΛΙΜΑ</vt:lpstr>
      <vt:lpstr>ΟΙΚΟΝΟΜΙΑ</vt:lpstr>
      <vt:lpstr>ΤΟΥΡΙΣΜΟΣ</vt:lpstr>
      <vt:lpstr>Διαφάνεια 12</vt:lpstr>
      <vt:lpstr>ΘΡΗΣΚΕΙΑ</vt:lpstr>
      <vt:lpstr>ΓΛΩΣΣΑ</vt:lpstr>
      <vt:lpstr>ΕΚΠΑΙΔΕΥΣΗ</vt:lpstr>
      <vt:lpstr>ΠΟΛΕΙΣ-ΠΡΩΤΕΥΟΥΣΕΣ</vt:lpstr>
      <vt:lpstr>ΑΞΙΟΘΕΑΤΑ</vt:lpstr>
      <vt:lpstr>Διαφάνεια 18</vt:lpstr>
      <vt:lpstr>Διαφάνεια 19</vt:lpstr>
      <vt:lpstr>Christchurch</vt:lpstr>
      <vt:lpstr>Διαφάνεια 21</vt:lpstr>
      <vt:lpstr>Rotorua</vt:lpstr>
      <vt:lpstr>Διαφάνεια 23</vt:lpstr>
      <vt:lpstr>ΑΠΟ  ΕΛΕΝΑ ΣΕΙΤΙΔΟΥ</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ΝΕΑ ΖΗΛΑΝΔΙΑ</dc:title>
  <dc:creator>user</dc:creator>
  <cp:lastModifiedBy>mairi</cp:lastModifiedBy>
  <cp:revision>15</cp:revision>
  <dcterms:created xsi:type="dcterms:W3CDTF">2016-03-21T07:39:03Z</dcterms:created>
  <dcterms:modified xsi:type="dcterms:W3CDTF">2016-08-29T07:03:49Z</dcterms:modified>
</cp:coreProperties>
</file>