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70"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73" r:id="rId19"/>
    <p:sldId id="274" r:id="rId20"/>
    <p:sldId id="275"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0E10C87-DFFF-45D9-B0E8-A19360C62CF8}"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73A59D-FC8E-4B99-A945-4BAB9DE6765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10C87-DFFF-45D9-B0E8-A19360C62CF8}" type="datetimeFigureOut">
              <a:rPr lang="el-GR" smtClean="0"/>
              <a:pPr/>
              <a:t>29/8/2016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3A59D-FC8E-4B99-A945-4BAB9DE6765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ndex.php?title=%CE%A0%CE%B5%CE%B4%CE%B9%CE%AC%CE%B4%CE%B1&amp;action=edit&amp;redlink=1" TargetMode="External"/><Relationship Id="rId2" Type="http://schemas.openxmlformats.org/officeDocument/2006/relationships/hyperlink" Target="https://el.wikipedia.org/wiki/%CE%A3%CE%BB%CE%B1%CE%B2%CE%B9%CE%BA%CE%AE_%CE%B3%CE%BB%CF%8E%CF%83%CF%83%CE%B1" TargetMode="External"/><Relationship Id="rId1" Type="http://schemas.openxmlformats.org/officeDocument/2006/relationships/slideLayout" Target="../slideLayouts/slideLayout2.xml"/><Relationship Id="rId5" Type="http://schemas.openxmlformats.org/officeDocument/2006/relationships/hyperlink" Target="https://el.wikipedia.org/wiki/%CE%A3%CE%BB%CE%BF%CE%B2%CE%B1%CE%BA%CE%AF%CE%B1" TargetMode="External"/><Relationship Id="rId4" Type="http://schemas.openxmlformats.org/officeDocument/2006/relationships/hyperlink" Target="https://el.wikipedia.org/wiki/%CE%A4%CF%83%CE%B5%CF%87%CE%AF%CE%B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6857999"/>
          </a:xfrm>
        </p:spPr>
        <p:style>
          <a:lnRef idx="1">
            <a:schemeClr val="accent1"/>
          </a:lnRef>
          <a:fillRef idx="2">
            <a:schemeClr val="accent1"/>
          </a:fillRef>
          <a:effectRef idx="1">
            <a:schemeClr val="accent1"/>
          </a:effectRef>
          <a:fontRef idx="minor">
            <a:schemeClr val="dk1"/>
          </a:fontRef>
        </p:style>
        <p:txBody>
          <a:bodyPr/>
          <a:lstStyle/>
          <a:p>
            <a:r>
              <a:rPr lang="el-GR" dirty="0" smtClean="0"/>
              <a:t>ΠΟΛΩΝΙΑ</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dirty="0" smtClean="0"/>
              <a:t>ΘΡΗΣΚΕΙΑ</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Ο καθολικισμός είναι, τουλάχιστον τυπικώς, το δόγμα του περίπου 95% του πληθυσμού και ασκεί σημαντική επίδραση σε πολλές πλευρές της πολωνικής ζωής με ξεχωριστή εκείνη της εκπαίδευσης, όπως φαίνεται και από τη λειτουργία ξεχωριστού πανεπιστημίου (Λιούμπλιν). Το 1978 μάλιστα ο καρδινάλιος της καθολικής πολωνικής εκκλησίας Κάρολ </a:t>
            </a:r>
            <a:r>
              <a:rPr lang="el-GR" dirty="0" err="1"/>
              <a:t>Βοϊτίλα</a:t>
            </a:r>
            <a:r>
              <a:rPr lang="el-GR" dirty="0"/>
              <a:t> αναδείχτηκε πάπας ως Ιωάννης Παύλος ΙΙ. </a:t>
            </a:r>
            <a:endParaRPr lang="el-GR" dirty="0" smtClean="0"/>
          </a:p>
          <a:p>
            <a:r>
              <a:rPr lang="el-GR" dirty="0" smtClean="0"/>
              <a:t>Θρησκευτικές </a:t>
            </a:r>
            <a:r>
              <a:rPr lang="el-GR" dirty="0"/>
              <a:t>μειονότητες συγκροτούν η Πολωνική Αυτοκέφαλη Ορθόδοξη Εκκλησία (560.000 άτομα περίπου), η Ευαγγελική </a:t>
            </a:r>
            <a:r>
              <a:rPr lang="el-GR" dirty="0" err="1"/>
              <a:t>Αψβουργιανή</a:t>
            </a:r>
            <a:r>
              <a:rPr lang="el-GR" dirty="0"/>
              <a:t> Εκκλησία (75.000 άτομα) κ.ά. Πριν από το Β΄ Παγκόσμιο πόλεμο ισχυρή ήταν και η παρουσία των Εβραίων (3,5 </a:t>
            </a:r>
            <a:r>
              <a:rPr lang="el-GR" dirty="0" err="1"/>
              <a:t>εκατομ</a:t>
            </a:r>
            <a:r>
              <a:rPr lang="el-GR" dirty="0"/>
              <a:t>.), από τους οποίους όμως απέμειναν, μετά το ολοκαύτωμα, μόλις 10.000 στη σημερινή Πολωνία.</a:t>
            </a:r>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l-GR" dirty="0" smtClean="0"/>
              <a:t>ΓΛΩΣΣΑ</a:t>
            </a:r>
            <a:endParaRPr lang="el-GR" dirty="0"/>
          </a:p>
        </p:txBody>
      </p:sp>
      <p:sp>
        <p:nvSpPr>
          <p:cNvPr id="3" name="2 - Θέση περιεχομένου"/>
          <p:cNvSpPr>
            <a:spLocks noGrp="1"/>
          </p:cNvSpPr>
          <p:nvPr>
            <p:ph idx="1"/>
          </p:nvPr>
        </p:nvSpPr>
        <p:spPr/>
        <p:txBody>
          <a:bodyPr>
            <a:normAutofit/>
          </a:bodyPr>
          <a:lstStyle/>
          <a:p>
            <a:r>
              <a:rPr lang="el-GR" sz="2500" dirty="0" smtClean="0"/>
              <a:t>Η πολωνική είναι η επίσημη γλώσσα της χώρας. Χρησιμοποιείται σχεδόν από το σύνολο των κατοίκων και για τη γραφή της στηρίζεται στο λατινικό αλφάβητο με λίγες παραλλαγές. Ανήκει στην ομάδα των δυτικών σλαβικών γλωσσών και παρουσιάζει αρκετές διαλέκτους, μερικές από τις οποίες απομακρύνονται αισθητά από την επίσημη πολωνική. </a:t>
            </a:r>
          </a:p>
          <a:p>
            <a:r>
              <a:rPr lang="el-GR" sz="2500" dirty="0" smtClean="0"/>
              <a:t>Εκτεταμένη είναι επίσης η χρήση της ρωσικής, της </a:t>
            </a:r>
            <a:r>
              <a:rPr lang="el-GR" sz="2500" dirty="0" err="1" smtClean="0"/>
              <a:t>λευκορωσικής</a:t>
            </a:r>
            <a:r>
              <a:rPr lang="el-GR" sz="2500" dirty="0" smtClean="0"/>
              <a:t>, της ουκρανικής και τελευταία της γερμανικής.</a:t>
            </a:r>
            <a:endParaRPr lang="el-GR" sz="2500"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l-GR" dirty="0" smtClean="0"/>
              <a:t>ΠΟΛΙΤΕΥΜΑ</a:t>
            </a:r>
            <a:endParaRPr lang="el-GR" dirty="0"/>
          </a:p>
        </p:txBody>
      </p:sp>
      <p:sp>
        <p:nvSpPr>
          <p:cNvPr id="3" name="2 - Θέση περιεχομένου"/>
          <p:cNvSpPr>
            <a:spLocks noGrp="1"/>
          </p:cNvSpPr>
          <p:nvPr>
            <p:ph idx="1"/>
          </p:nvPr>
        </p:nvSpPr>
        <p:spPr/>
        <p:txBody>
          <a:bodyPr>
            <a:normAutofit/>
          </a:bodyPr>
          <a:lstStyle/>
          <a:p>
            <a:r>
              <a:rPr lang="el-GR" sz="2500" dirty="0" smtClean="0"/>
              <a:t>Σύμφωνα με το θεμελιώδη νόμο του πολωνικού πολιτεύματος, το Σύνταγμα του 1952 και τις ακόλουθες αναθεωρήσεις του, η Πολωνία είναι κοινοβουλευτική δημοκρατία. Αρχηγός του κράτους είναι ο πρόεδρος της Δημοκρατίας, ο οποίος εκλέγεται με καθολική ψηφοφορία από το λαό της χώρας για θητεία πέντε ετών.</a:t>
            </a:r>
          </a:p>
          <a:p>
            <a:pPr>
              <a:buNone/>
            </a:pPr>
            <a:r>
              <a:rPr lang="el-GR" sz="2500" b="1" dirty="0" smtClean="0"/>
              <a:t/>
            </a:r>
            <a:br>
              <a:rPr lang="el-GR" sz="2500" b="1" dirty="0" smtClean="0"/>
            </a:br>
            <a:endParaRPr lang="el-GR" sz="2500" b="1" dirty="0"/>
          </a:p>
        </p:txBody>
      </p:sp>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928694"/>
          </a:xfrm>
        </p:spPr>
        <p:style>
          <a:lnRef idx="1">
            <a:schemeClr val="accent2"/>
          </a:lnRef>
          <a:fillRef idx="2">
            <a:schemeClr val="accent2"/>
          </a:fillRef>
          <a:effectRef idx="1">
            <a:schemeClr val="accent2"/>
          </a:effectRef>
          <a:fontRef idx="minor">
            <a:schemeClr val="dk1"/>
          </a:fontRef>
        </p:style>
        <p:txBody>
          <a:bodyPr>
            <a:normAutofit/>
          </a:bodyPr>
          <a:lstStyle/>
          <a:p>
            <a:r>
              <a:rPr lang="el-GR" dirty="0" smtClean="0"/>
              <a:t>ΕΚΠΑΙΔΕΥΣΗ</a:t>
            </a:r>
            <a:endParaRPr lang="el-GR" dirty="0"/>
          </a:p>
        </p:txBody>
      </p:sp>
      <p:sp>
        <p:nvSpPr>
          <p:cNvPr id="3" name="2 - Θέση περιεχομένου"/>
          <p:cNvSpPr>
            <a:spLocks noGrp="1"/>
          </p:cNvSpPr>
          <p:nvPr>
            <p:ph idx="1"/>
          </p:nvPr>
        </p:nvSpPr>
        <p:spPr>
          <a:xfrm>
            <a:off x="457200" y="1071546"/>
            <a:ext cx="8229600" cy="5054617"/>
          </a:xfrm>
        </p:spPr>
        <p:txBody>
          <a:bodyPr>
            <a:noAutofit/>
          </a:bodyPr>
          <a:lstStyle/>
          <a:p>
            <a:r>
              <a:rPr lang="el-GR" sz="2500" dirty="0" smtClean="0"/>
              <a:t>Μετά το τέλος του Β΄ Παγκόσμιου πολέμου οι κομουνιστικές κυβερνήσεις εγκαθίδρυσαν ένα εκπαιδευτικό σύστημα κατά το σοβιετικό μοντέλο με στόχο την εκπαίδευση του γενικού πληθυσμού και την εξαφάνιση του αναλφαβητισμού. Το σύνολο του πληθυσμού ηλικίας κάτω των 15 γνώριζε γραφή και ανάγνωση. Μόλις το 1% του συνόλου των κατοίκων ήταν αναλφάβητοι. Το παρόν εκπαιδευτικό σύστημα είναι υποχρεωτικό για τις ηλικίες από 7 έως 15 χρόνων. Η Πολωνία έχει επίσης σημαντική ιστορία στον τομέα της τριτοβάθμιας εκπαίδευσης. Το πανεπιστήμιο της Κρακοβίας, που ιδρύθηκε το 1364, είναι το δεύτερο αρχαιότερο της Κεντρικής Ευρώπης. Σήμερα από τα 92 ιδρύματα </a:t>
            </a:r>
            <a:r>
              <a:rPr lang="el-GR" sz="2500" dirty="0" err="1" smtClean="0"/>
              <a:t>μεταδευτεροβάθμιας</a:t>
            </a:r>
            <a:r>
              <a:rPr lang="el-GR" sz="2500" dirty="0" smtClean="0"/>
              <a:t> εκπαίδευσης τα 11 είναι πανεπιστήμια και τα 14 τεχνολογικά εκπαιδευτικά ιδρύματα.</a:t>
            </a:r>
            <a:endParaRPr lang="el-GR" sz="2500"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l-GR" dirty="0" smtClean="0"/>
              <a:t>ΑΞΙΟΘΕΑΤΑ</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sz="4000" dirty="0" smtClean="0"/>
              <a:t>Η Πολωνία, μια χώρα που βρίσκεται σε ένα μεταβατικό γεωγραφικό χώρο μεταξύ της ανατολής και της δύσης έχει, σύμφωνα και με τις απόψεις πολλών ιστορικών, λόγω και της σλαβικής καταγωγής των κατοίκων της, πολιτισμικά χαρακτηριστικά τόσο ανατολικά (λ.χ. βαθιά θρησκευτικότητα) όσο και δυτικά (ορθολογισμός). Τα χαρακτηριστικά αυτά συναντούνται και στις πλούσιες λαϊκές παραδόσεις και πολιτισμό (λαϊκή ποίηση, μουσική, χορός) και στην πνευματική και λογοτεχνική ζωή που άρχισε να αναπτύσσεται στη χώρα από τα μεσαιωνικά χρόνια. Κάτω κυρίως από την επιρροή της δυτικής σκέψης (Ουμανισμός, Αναγέννηση) θα φτάσει στην πρώτη πνευματική της ακμή το 15ο και 16ο αι. με κορυφαία μορφή τον αστρονόμο Νικόλαο Κοπέρνικο (1473-1543). Από τότε και μέχρι σήμερα θα αποτελέσει σημαντικό κέντρο πνευματικής παραγωγής στην Ευρώπη</a:t>
            </a:r>
            <a:r>
              <a:rPr lang="el-GR" dirty="0" smtClean="0"/>
              <a:t>.</a:t>
            </a:r>
            <a:endParaRPr lang="el-GR" dirty="0"/>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6857999"/>
          </a:xfrm>
        </p:spPr>
        <p:style>
          <a:lnRef idx="1">
            <a:schemeClr val="dk1"/>
          </a:lnRef>
          <a:fillRef idx="2">
            <a:schemeClr val="dk1"/>
          </a:fillRef>
          <a:effectRef idx="1">
            <a:schemeClr val="dk1"/>
          </a:effectRef>
          <a:fontRef idx="minor">
            <a:schemeClr val="dk1"/>
          </a:fontRef>
        </p:style>
        <p:txBody>
          <a:bodyPr/>
          <a:lstStyle/>
          <a:p>
            <a:r>
              <a:rPr lang="el-GR" dirty="0" smtClean="0"/>
              <a:t>ΜΕΡΙΚΑ ΑΠΟ ΤΑ ΑΞΙΟΘΕΤΑ ΤΗΣ ΠΟΛΩΝΙΑΣ</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clickatlife.gr/fu/p/21863/632/395/0x00000000004ceabf/2/plateia-kentrikis-agoras-krakobi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s.kathimerini.gr/resources/2015-06/krakovia2-thumb-large.jpg"/>
          <p:cNvPicPr>
            <a:picLocks noChangeAspect="1" noChangeArrowheads="1"/>
          </p:cNvPicPr>
          <p:nvPr/>
        </p:nvPicPr>
        <p:blipFill>
          <a:blip r:embed="rId2"/>
          <a:srcRect/>
          <a:stretch>
            <a:fillRect/>
          </a:stretch>
        </p:blipFill>
        <p:spPr bwMode="auto">
          <a:xfrm>
            <a:off x="19050" y="0"/>
            <a:ext cx="9124950" cy="6858000"/>
          </a:xfrm>
          <a:prstGeom prst="rect">
            <a:avLst/>
          </a:prstGeom>
          <a:noFill/>
        </p:spPr>
      </p:pic>
    </p:spTree>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aegeanair.com/-/media/TRFX_Images/country/Poland_1"/>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zeblog.com/blog/uploads/c/clairevarsovie/Charles_de_Gaulle.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1/12/Flag_of_Poland.svg/250px-Flag_of_Poland.svg.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el-GR" dirty="0" smtClean="0"/>
              <a:t>ΕΥΧΑΡΙΣΤΩ </a:t>
            </a:r>
            <a:br>
              <a:rPr lang="el-GR" dirty="0" smtClean="0"/>
            </a:br>
            <a:r>
              <a:rPr lang="el-GR" dirty="0" smtClean="0"/>
              <a:t/>
            </a:r>
            <a:br>
              <a:rPr lang="el-GR" dirty="0" smtClean="0"/>
            </a:br>
            <a:r>
              <a:rPr lang="el-GR" dirty="0" smtClean="0"/>
              <a:t>ΑΓΝΗ ΠΕΣΚΕΛΙΔΟΥ </a:t>
            </a:r>
            <a:br>
              <a:rPr lang="el-GR" dirty="0" smtClean="0"/>
            </a:br>
            <a:endParaRPr lang="el-GR" dirty="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l-GR" dirty="0" smtClean="0"/>
              <a:t>ΓΕΩΓΡΑΦΙΑ</a:t>
            </a:r>
            <a:endParaRPr lang="el-GR" dirty="0"/>
          </a:p>
        </p:txBody>
      </p:sp>
      <p:sp>
        <p:nvSpPr>
          <p:cNvPr id="3" name="2 - Θέση περιεχομένου"/>
          <p:cNvSpPr>
            <a:spLocks noGrp="1"/>
          </p:cNvSpPr>
          <p:nvPr>
            <p:ph idx="1"/>
          </p:nvPr>
        </p:nvSpPr>
        <p:spPr/>
        <p:txBody>
          <a:bodyPr>
            <a:normAutofit/>
          </a:bodyPr>
          <a:lstStyle/>
          <a:p>
            <a:r>
              <a:rPr lang="el-GR" sz="2500" dirty="0"/>
              <a:t>Η Πολωνία είναι πεδινή χώρα, αυτό εξάλλου σημαίνει και το όνομά της στα </a:t>
            </a:r>
            <a:r>
              <a:rPr lang="el-GR" sz="2500" dirty="0">
                <a:hlinkClick r:id="rId2" tooltip="Σλαβική γλώσσα"/>
              </a:rPr>
              <a:t>σλαβικά</a:t>
            </a:r>
            <a:r>
              <a:rPr lang="el-GR" sz="2500" dirty="0"/>
              <a:t>. </a:t>
            </a:r>
            <a:endParaRPr lang="el-GR" sz="2500" dirty="0" smtClean="0"/>
          </a:p>
          <a:p>
            <a:r>
              <a:rPr lang="el-GR" sz="2500" dirty="0" smtClean="0"/>
              <a:t>Το </a:t>
            </a:r>
            <a:r>
              <a:rPr lang="el-GR" sz="2500" dirty="0"/>
              <a:t>πολωνικό ανάγλυφο παρουσιάζει τρεις μορφές: Τη μεγάλη Πολωνική </a:t>
            </a:r>
            <a:r>
              <a:rPr lang="el-GR" sz="2500" dirty="0">
                <a:hlinkClick r:id="rId3" tooltip="Πεδιάδα (δεν έχει γραφτεί ακόμα)"/>
              </a:rPr>
              <a:t>πεδιάδα</a:t>
            </a:r>
            <a:r>
              <a:rPr lang="el-GR" sz="2500" dirty="0"/>
              <a:t> που καταλαμβάνει το μεγαλύτερο τμήμα της χώρας, τα κυματοειδή υψίπεδα στο βόρειο τμήμα, της Πομερανίας στα δυτικά και της </a:t>
            </a:r>
            <a:r>
              <a:rPr lang="el-GR" sz="2500" dirty="0" err="1"/>
              <a:t>Μαζουρίας</a:t>
            </a:r>
            <a:r>
              <a:rPr lang="el-GR" sz="2500" dirty="0"/>
              <a:t> στα ανατολικά, και τη λοφώδη περιοχή, που βρίσκεται νότια της πεδιάδας και ανυψώνεται προς τη ζώνη στα νότια σύνορα της Πολωνίας με την </a:t>
            </a:r>
            <a:r>
              <a:rPr lang="el-GR" sz="2500" dirty="0">
                <a:hlinkClick r:id="rId4" tooltip="Τσεχία"/>
              </a:rPr>
              <a:t>Τσεχία</a:t>
            </a:r>
            <a:r>
              <a:rPr lang="el-GR" sz="2500" dirty="0"/>
              <a:t> και τη </a:t>
            </a:r>
            <a:r>
              <a:rPr lang="el-GR" sz="2500" dirty="0">
                <a:hlinkClick r:id="rId5" tooltip="Σλοβακία"/>
              </a:rPr>
              <a:t>Σλοβακία</a:t>
            </a:r>
            <a:r>
              <a:rPr lang="el-GR" sz="2500" dirty="0"/>
              <a:t>.</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odyssey.com.cy/main/data/articles/ISTORIA_LYKEIOU/kh1pic2.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l-GR" dirty="0" smtClean="0"/>
              <a:t>ΠΟΛΕΙΣ</a:t>
            </a:r>
            <a:endParaRPr lang="el-GR" dirty="0"/>
          </a:p>
        </p:txBody>
      </p:sp>
      <p:sp>
        <p:nvSpPr>
          <p:cNvPr id="3" name="2 - Θέση περιεχομένου"/>
          <p:cNvSpPr>
            <a:spLocks noGrp="1"/>
          </p:cNvSpPr>
          <p:nvPr>
            <p:ph idx="1"/>
          </p:nvPr>
        </p:nvSpPr>
        <p:spPr/>
        <p:txBody>
          <a:bodyPr/>
          <a:lstStyle/>
          <a:p>
            <a:r>
              <a:rPr lang="el-GR" dirty="0" smtClean="0"/>
              <a:t>Μερικές από της πόλεις της Πολωνίας είναι </a:t>
            </a:r>
            <a:r>
              <a:rPr lang="en-US" dirty="0" smtClean="0"/>
              <a:t>:</a:t>
            </a:r>
            <a:r>
              <a:rPr lang="el-GR" dirty="0" smtClean="0"/>
              <a:t> η Βαρσοβία(πρωτεύουσα), η Κρακοβία, το </a:t>
            </a:r>
            <a:r>
              <a:rPr lang="el-GR" dirty="0" err="1" smtClean="0"/>
              <a:t>Σόποτ</a:t>
            </a:r>
            <a:r>
              <a:rPr lang="el-GR" dirty="0"/>
              <a:t> </a:t>
            </a:r>
            <a:r>
              <a:rPr lang="el-GR" dirty="0" smtClean="0"/>
              <a:t>και το </a:t>
            </a:r>
            <a:r>
              <a:rPr lang="el-GR" dirty="0" err="1" smtClean="0"/>
              <a:t>Όλοστιν</a:t>
            </a:r>
            <a:r>
              <a:rPr lang="el-GR" dirty="0" smtClean="0"/>
              <a:t>.</a:t>
            </a:r>
            <a:endParaRPr lang="el-GR"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l-GR" dirty="0" smtClean="0"/>
              <a:t>ΚΛΙΜΑ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Ο </a:t>
            </a:r>
            <a:r>
              <a:rPr lang="el-GR" dirty="0"/>
              <a:t>παράγοντας που διαμορφώνει τα χαρακτηριστικά του πρώτου είναι η επίδραση της θάλασσας προς τα δυτικά και του δεύτερου οι ψυχρές αέριες μάζες της Ασίας, οι οποίες, λόγω της απουσίας υψηλών ορεινών όγκων, εισχωρούν σε μεγάλο βάθος στα εδάφη της χώρας</a:t>
            </a:r>
            <a:r>
              <a:rPr lang="el-GR" dirty="0" smtClean="0"/>
              <a:t>.</a:t>
            </a:r>
          </a:p>
          <a:p>
            <a:r>
              <a:rPr lang="el-GR" dirty="0" smtClean="0"/>
              <a:t> </a:t>
            </a:r>
            <a:r>
              <a:rPr lang="el-GR" dirty="0"/>
              <a:t>Έτσι προς τα δυτικά το κλίμα μπορεί να χαρακτηριστεί ως θαλάσσιο δυτικό και στα ανατολικά ως υγρό ηπειρωτικό με δροσερά καλοκαίρια και ψυχρούς χειμώνες. Τον Ιανουάριο η μέση θερμοκρασία κυμαίνεται από -</a:t>
            </a:r>
            <a:r>
              <a:rPr lang="el-GR" dirty="0" smtClean="0"/>
              <a:t>1κελσίου </a:t>
            </a:r>
            <a:r>
              <a:rPr lang="el-GR" dirty="0"/>
              <a:t>στη </a:t>
            </a:r>
            <a:r>
              <a:rPr lang="el-GR" dirty="0" smtClean="0"/>
              <a:t>δύση, </a:t>
            </a:r>
            <a:r>
              <a:rPr lang="el-GR" dirty="0"/>
              <a:t>έως -</a:t>
            </a:r>
            <a:r>
              <a:rPr lang="el-GR" dirty="0" smtClean="0"/>
              <a:t>50κελσίου </a:t>
            </a:r>
            <a:r>
              <a:rPr lang="el-GR" dirty="0"/>
              <a:t>στα βουνά του νότου.</a:t>
            </a:r>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ΧΛΩΡΙΔΑ-ΠΑΝΙΔΑ</a:t>
            </a:r>
            <a:endParaRPr lang="el-GR" dirty="0"/>
          </a:p>
        </p:txBody>
      </p:sp>
      <p:sp>
        <p:nvSpPr>
          <p:cNvPr id="3" name="2 - Θέση περιεχομένου"/>
          <p:cNvSpPr>
            <a:spLocks noGrp="1"/>
          </p:cNvSpPr>
          <p:nvPr>
            <p:ph idx="1"/>
          </p:nvPr>
        </p:nvSpPr>
        <p:spPr>
          <a:xfrm>
            <a:off x="457200" y="1643050"/>
            <a:ext cx="8229600" cy="4929222"/>
          </a:xfrm>
        </p:spPr>
        <p:txBody>
          <a:bodyPr>
            <a:noAutofit/>
          </a:bodyPr>
          <a:lstStyle/>
          <a:p>
            <a:r>
              <a:rPr lang="el-GR" sz="2200" dirty="0"/>
              <a:t>Η χλωρίδα της Πολωνίας και κυρίως τα δάση της υπέστησαν σοβαρές καταστροφές είτε από την ανάγκη δημιουργίας καλλιεργήσιμων εκτάσεων είτε λόγω της μόλυνσης. Σήμερα τα δάση καλύπτουν έκταση ίση με το 28% της χώρας (8.700.000 εκτάρια περίπου). Τα είδη που κυριαρχούν είναι τα κωνοφόρα, με ισχυρή παρουσία του πεύκου, του έλατου, της οξιάς και της βελανιδιάς.</a:t>
            </a:r>
          </a:p>
          <a:p>
            <a:r>
              <a:rPr lang="el-GR" sz="2200" dirty="0"/>
              <a:t>Η πανίδα της Πολωνίας είναι περιορισμένης ποικιλίας και τυπική αυτής που συναντάται στις περιοχές του ίδιου γεωγραφικού πλάτους στην Ευρώπη. Είδη μεγάλων θηλαστικών που απαντούν κυρίως στα βουνά του νότου είναι η καφέ αρκούδα, ο λύκος, η αγριόγατα, τα αγριογούρουνα και τα ελάφια. Στα πεδινά συναντούνται πολλά είδη τρωκτικών και γύρω από τις λίμνες ακόμη και ελάφια.</a:t>
            </a:r>
          </a:p>
          <a:p>
            <a:endParaRPr lang="el-GR" sz="2500"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l-GR" dirty="0" smtClean="0"/>
              <a:t>ΟΙΚΟΝΟΜΙΑ</a:t>
            </a:r>
            <a:endParaRPr lang="el-GR" dirty="0"/>
          </a:p>
        </p:txBody>
      </p:sp>
      <p:sp>
        <p:nvSpPr>
          <p:cNvPr id="3" name="2 - Θέση περιεχομένου"/>
          <p:cNvSpPr>
            <a:spLocks noGrp="1"/>
          </p:cNvSpPr>
          <p:nvPr>
            <p:ph idx="1"/>
          </p:nvPr>
        </p:nvSpPr>
        <p:spPr/>
        <p:txBody>
          <a:bodyPr>
            <a:normAutofit/>
          </a:bodyPr>
          <a:lstStyle/>
          <a:p>
            <a:r>
              <a:rPr lang="el-GR" dirty="0" smtClean="0"/>
              <a:t>Η </a:t>
            </a:r>
            <a:r>
              <a:rPr lang="el-GR" dirty="0"/>
              <a:t>επίσημη νομισματική μονάδα της Πολωνίας είναι το </a:t>
            </a:r>
            <a:r>
              <a:rPr lang="el-GR" dirty="0" err="1"/>
              <a:t>ζλότι</a:t>
            </a:r>
            <a:r>
              <a:rPr lang="el-GR" dirty="0"/>
              <a:t>, το οποίο υποδιαιρείται σε 100 </a:t>
            </a:r>
            <a:r>
              <a:rPr lang="el-GR" dirty="0" err="1"/>
              <a:t>γκρόσι</a:t>
            </a:r>
            <a:r>
              <a:rPr lang="el-GR" dirty="0" smtClean="0"/>
              <a:t>.</a:t>
            </a:r>
          </a:p>
          <a:p>
            <a:r>
              <a:rPr lang="el-GR" dirty="0" smtClean="0"/>
              <a:t> </a:t>
            </a:r>
            <a:r>
              <a:rPr lang="el-GR" dirty="0"/>
              <a:t>Η ισοτιμία με το δολάριο τον Δεκέμβριο του 2001 ήταν 1 U.S. $ = 4,01 ZI (</a:t>
            </a:r>
            <a:r>
              <a:rPr lang="el-GR" dirty="0" err="1"/>
              <a:t>ζλότι</a:t>
            </a:r>
            <a:r>
              <a:rPr lang="el-GR" dirty="0"/>
              <a:t>).</a:t>
            </a:r>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l-GR" dirty="0" smtClean="0"/>
              <a:t>ΕΜΠΟΡΙΟ</a:t>
            </a:r>
            <a:endParaRPr lang="el-GR" dirty="0"/>
          </a:p>
        </p:txBody>
      </p:sp>
      <p:sp>
        <p:nvSpPr>
          <p:cNvPr id="3" name="2 - Θέση περιεχομένου"/>
          <p:cNvSpPr>
            <a:spLocks noGrp="1"/>
          </p:cNvSpPr>
          <p:nvPr>
            <p:ph idx="1"/>
          </p:nvPr>
        </p:nvSpPr>
        <p:spPr>
          <a:xfrm>
            <a:off x="428596" y="1571612"/>
            <a:ext cx="8229600" cy="4525963"/>
          </a:xfrm>
        </p:spPr>
        <p:txBody>
          <a:bodyPr>
            <a:noAutofit/>
          </a:bodyPr>
          <a:lstStyle/>
          <a:p>
            <a:r>
              <a:rPr lang="el-GR" sz="2500" dirty="0" smtClean="0"/>
              <a:t>Η </a:t>
            </a:r>
            <a:r>
              <a:rPr lang="el-GR" sz="2500" dirty="0"/>
              <a:t>κεντρική τράπεζα της χώρας είναι η Εθνική Τράπεζα της Πολωνίας, η οποία ιδρύθηκε το 1945</a:t>
            </a:r>
            <a:r>
              <a:rPr lang="el-GR" sz="2500" dirty="0" smtClean="0"/>
              <a:t>.</a:t>
            </a:r>
          </a:p>
          <a:p>
            <a:r>
              <a:rPr lang="el-GR" sz="2500" dirty="0" smtClean="0"/>
              <a:t> </a:t>
            </a:r>
            <a:r>
              <a:rPr lang="el-GR" sz="2500" dirty="0"/>
              <a:t>Η Τράπεζα της Οικονομίας των Τροφίμων παρέχει χρηματοδοτήσεις για τη γεωργία και τη βιομηχανία τροφίμων</a:t>
            </a:r>
            <a:r>
              <a:rPr lang="el-GR" sz="2500" dirty="0" smtClean="0"/>
              <a:t>.</a:t>
            </a:r>
          </a:p>
          <a:p>
            <a:r>
              <a:rPr lang="el-GR" sz="2500" dirty="0" smtClean="0"/>
              <a:t> </a:t>
            </a:r>
            <a:r>
              <a:rPr lang="el-GR" sz="2500" dirty="0"/>
              <a:t>Άλλες σημαντικές τράπεζες είναι η Αναπτυξιακή Εξαγωγική Τράπεζα και η Εμπορική Τράπεζα Βαρσοβίας.</a:t>
            </a:r>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854</Words>
  <Application>Microsoft Office PowerPoint</Application>
  <PresentationFormat>Προβολή στην οθόνη (4:3)</PresentationFormat>
  <Paragraphs>34</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ΠΟΛΩΝΙΑ</vt:lpstr>
      <vt:lpstr>Διαφάνεια 2</vt:lpstr>
      <vt:lpstr>ΓΕΩΓΡΑΦΙΑ</vt:lpstr>
      <vt:lpstr>Διαφάνεια 4</vt:lpstr>
      <vt:lpstr>ΠΟΛΕΙΣ</vt:lpstr>
      <vt:lpstr>ΚΛΙΜΑ</vt:lpstr>
      <vt:lpstr>ΧΛΩΡΙΔΑ-ΠΑΝΙΔΑ</vt:lpstr>
      <vt:lpstr>ΟΙΚΟΝΟΜΙΑ</vt:lpstr>
      <vt:lpstr>ΕΜΠΟΡΙΟ</vt:lpstr>
      <vt:lpstr>ΘΡΗΣΚΕΙΑ</vt:lpstr>
      <vt:lpstr>ΓΛΩΣΣΑ</vt:lpstr>
      <vt:lpstr>ΠΟΛΙΤΕΥΜΑ</vt:lpstr>
      <vt:lpstr>ΕΚΠΑΙΔΕΥΣΗ</vt:lpstr>
      <vt:lpstr>ΑΞΙΟΘΕΑΤΑ</vt:lpstr>
      <vt:lpstr>ΜΕΡΙΚΑ ΑΠΟ ΤΑ ΑΞΙΟΘΕΤΑ ΤΗΣ ΠΟΛΩΝΙΑΣ</vt:lpstr>
      <vt:lpstr>Διαφάνεια 16</vt:lpstr>
      <vt:lpstr>Διαφάνεια 17</vt:lpstr>
      <vt:lpstr>Διαφάνεια 18</vt:lpstr>
      <vt:lpstr>Διαφάνεια 19</vt:lpstr>
      <vt:lpstr>ΕΥΧΑΡΙΣΤΩ   ΑΓΝΗ ΠΕΣΚΕΛΙΔΟΥ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ΠΟΛΩΝΙΑ</dc:title>
  <dc:creator>user</dc:creator>
  <cp:lastModifiedBy>mairi</cp:lastModifiedBy>
  <cp:revision>10</cp:revision>
  <dcterms:created xsi:type="dcterms:W3CDTF">2016-03-22T09:32:47Z</dcterms:created>
  <dcterms:modified xsi:type="dcterms:W3CDTF">2016-08-29T07:46:08Z</dcterms:modified>
</cp:coreProperties>
</file>